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1"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2" autoAdjust="0"/>
    <p:restoredTop sz="69505" autoAdjust="0"/>
  </p:normalViewPr>
  <p:slideViewPr>
    <p:cSldViewPr snapToGrid="0">
      <p:cViewPr varScale="1">
        <p:scale>
          <a:sx n="53" d="100"/>
          <a:sy n="53" d="100"/>
        </p:scale>
        <p:origin x="15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A9B16B-FCC8-43DC-9B30-074B8C97D347}" type="datetimeFigureOut">
              <a:rPr lang="en-US" smtClean="0"/>
              <a:t>5/20/2026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88CDDA-21E2-4ABB-91E3-E726F3963B1B}" type="slidenum">
              <a:rPr lang="en-US" smtClean="0"/>
              <a:t>‹#›</a:t>
            </a:fld>
            <a:endParaRPr lang="en-US"/>
          </a:p>
        </p:txBody>
      </p:sp>
    </p:spTree>
    <p:extLst>
      <p:ext uri="{BB962C8B-B14F-4D97-AF65-F5344CB8AC3E}">
        <p14:creationId xmlns:p14="http://schemas.microsoft.com/office/powerpoint/2010/main" val="3198714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Feminist Theory allows the counselor to examine the client through cultural and societal structure and examine the political atmosphere of the nation (Murdock, </a:t>
            </a:r>
            <a:r>
              <a:rPr lang="en-US" dirty="0" smtClean="0"/>
              <a:t>2017). </a:t>
            </a:r>
            <a:r>
              <a:rPr lang="en-US" dirty="0" smtClean="0"/>
              <a:t>There is a focus on the patriarchy within society and the power dynamics that influence all individuals. I also have personal values that reflect the significance of society upon our beliefs and behaviors. It is easy to feel lost in society or lack a sense of belonging due to living a life for myself instead of abiding by societal norms. I value that this theory allows the counselor to examine societal influences and help the client find their own beliefs. Reclaiming the individual's voice is empowering and allows for the rediscovery of their connectedness (</a:t>
            </a:r>
            <a:r>
              <a:rPr lang="en-US" dirty="0" err="1" smtClean="0"/>
              <a:t>Wastell</a:t>
            </a:r>
            <a:r>
              <a:rPr lang="en-US" dirty="0" smtClean="0"/>
              <a:t>, 1996, p. 579). Significantly, clients make decisions that make them happy and benefit their lives. Implementing this theory allows the client to establish a life of purpose, drive, and happiness. </a:t>
            </a:r>
            <a:endParaRPr lang="en-US" dirty="0"/>
          </a:p>
        </p:txBody>
      </p:sp>
      <p:sp>
        <p:nvSpPr>
          <p:cNvPr id="4" name="Slide Number Placeholder 3"/>
          <p:cNvSpPr>
            <a:spLocks noGrp="1"/>
          </p:cNvSpPr>
          <p:nvPr>
            <p:ph type="sldNum" sz="quarter" idx="10"/>
          </p:nvPr>
        </p:nvSpPr>
        <p:spPr/>
        <p:txBody>
          <a:bodyPr/>
          <a:lstStyle/>
          <a:p>
            <a:fld id="{F288CDDA-21E2-4ABB-91E3-E726F3963B1B}" type="slidenum">
              <a:rPr lang="en-US" smtClean="0"/>
              <a:t>2</a:t>
            </a:fld>
            <a:endParaRPr lang="en-US"/>
          </a:p>
        </p:txBody>
      </p:sp>
    </p:spTree>
    <p:extLst>
      <p:ext uri="{BB962C8B-B14F-4D97-AF65-F5344CB8AC3E}">
        <p14:creationId xmlns:p14="http://schemas.microsoft.com/office/powerpoint/2010/main" val="790750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analyzing gender from a biological sense, a man and woman have different DNA makeup with various hormones being produced</a:t>
            </a:r>
            <a:r>
              <a:rPr lang="en-US" baseline="0" dirty="0" smtClean="0"/>
              <a:t> (Murdock, 2017). </a:t>
            </a:r>
            <a:r>
              <a:rPr lang="en-US" dirty="0" smtClean="0"/>
              <a:t> These hormones influence feelings and behaviors, and this biological influence does shape an individual's feelings and behaviors. Biological factors are not the sole determiner of behaviors, and we have a sense of the need for belonging.</a:t>
            </a:r>
            <a:r>
              <a:rPr lang="en-US" baseline="0" dirty="0" smtClean="0"/>
              <a:t> </a:t>
            </a:r>
            <a:r>
              <a:rPr lang="en-US" dirty="0" smtClean="0"/>
              <a:t>We need to be understood and have a sense of belonging in our daily lives. This theory allows for a positive future perspective, as the client can make life decisions that deconstruct societal norms and enhance their lives. I connect with the desire to do what is right within society, and I do not like the feeling of being in the wrong. I am a woman, and I do not live my life in society's hopes. I recognize my privilege as a white, educated woman in the United States.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288CDDA-21E2-4ABB-91E3-E726F3963B1B}" type="slidenum">
              <a:rPr lang="en-US" smtClean="0"/>
              <a:t>3</a:t>
            </a:fld>
            <a:endParaRPr lang="en-US"/>
          </a:p>
        </p:txBody>
      </p:sp>
    </p:spTree>
    <p:extLst>
      <p:ext uri="{BB962C8B-B14F-4D97-AF65-F5344CB8AC3E}">
        <p14:creationId xmlns:p14="http://schemas.microsoft.com/office/powerpoint/2010/main" val="592136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feminist theory allows for the intertwinement of race, gender, and sociopolitical factors based on these topics' consciousness (Evans et al., </a:t>
            </a:r>
            <a:r>
              <a:rPr lang="en-US" dirty="0" smtClean="0"/>
              <a:t>2005). </a:t>
            </a:r>
            <a:r>
              <a:rPr lang="en-US" dirty="0" smtClean="0"/>
              <a:t>Change can create a feeling that is uncomfortable, anxious, and depressive as experiences will change. We tend to lean toward comfortability instead of growth. This is caused by the societal pressure to stay within the box designed for your gender. The societal norm within the United States is for a woman to stay home and become a stay at mom/wife. Understanding these societal norms help understand the feelings associated with change. Once this insight is gained, the decision can be made with ease of fulfilling the individual's needs instead of the societal needs. Reclaiming the individual's voice helps create the confidence to lead a life full of the personal purpose of beliefs that fulfill the individual. I admire the rebellious spirit of defying societal norms and establishing a life that creates genuine happiness. </a:t>
            </a:r>
          </a:p>
          <a:p>
            <a:endParaRPr lang="en-US" dirty="0"/>
          </a:p>
        </p:txBody>
      </p:sp>
      <p:sp>
        <p:nvSpPr>
          <p:cNvPr id="4" name="Slide Number Placeholder 3"/>
          <p:cNvSpPr>
            <a:spLocks noGrp="1"/>
          </p:cNvSpPr>
          <p:nvPr>
            <p:ph type="sldNum" sz="quarter" idx="10"/>
          </p:nvPr>
        </p:nvSpPr>
        <p:spPr/>
        <p:txBody>
          <a:bodyPr/>
          <a:lstStyle/>
          <a:p>
            <a:fld id="{F288CDDA-21E2-4ABB-91E3-E726F3963B1B}" type="slidenum">
              <a:rPr lang="en-US" smtClean="0"/>
              <a:t>4</a:t>
            </a:fld>
            <a:endParaRPr lang="en-US"/>
          </a:p>
        </p:txBody>
      </p:sp>
    </p:spTree>
    <p:extLst>
      <p:ext uri="{BB962C8B-B14F-4D97-AF65-F5344CB8AC3E}">
        <p14:creationId xmlns:p14="http://schemas.microsoft.com/office/powerpoint/2010/main" val="2927459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an individual, I believe that all individuals are equal regardless of sexuality, race, gender, and political stance. As a human, the client and I are on the same level, deserving the same respect.  I value that the counselor and client relationship does not have superiority. Instead, there is a process to educate each other on their knowledge. The client is educated on their own beliefs and behaviors, and I am educated on counseling theories and the patriarchy within society. This theory allows the counselor to maintain the privacy of their values and protect their client from harm (American Counseling Association, 2014, A.4.a, A.4.b.). Identifying the dynamics and influences of society allows the client to gain insight into the structure. As a white woman counseling a client, there is a need to talk about the lack of a multicultural approach to literature and legislation (Arczynski &amp; Morrow, </a:t>
            </a:r>
            <a:r>
              <a:rPr lang="en-US" dirty="0" smtClean="0"/>
              <a:t>2017).</a:t>
            </a:r>
            <a:endParaRPr lang="en-US" dirty="0" smtClean="0"/>
          </a:p>
          <a:p>
            <a:endParaRPr lang="en-US" dirty="0"/>
          </a:p>
        </p:txBody>
      </p:sp>
      <p:sp>
        <p:nvSpPr>
          <p:cNvPr id="4" name="Slide Number Placeholder 3"/>
          <p:cNvSpPr>
            <a:spLocks noGrp="1"/>
          </p:cNvSpPr>
          <p:nvPr>
            <p:ph type="sldNum" sz="quarter" idx="10"/>
          </p:nvPr>
        </p:nvSpPr>
        <p:spPr/>
        <p:txBody>
          <a:bodyPr/>
          <a:lstStyle/>
          <a:p>
            <a:fld id="{F288CDDA-21E2-4ABB-91E3-E726F3963B1B}" type="slidenum">
              <a:rPr lang="en-US" smtClean="0"/>
              <a:t>5</a:t>
            </a:fld>
            <a:endParaRPr lang="en-US"/>
          </a:p>
        </p:txBody>
      </p:sp>
    </p:spTree>
    <p:extLst>
      <p:ext uri="{BB962C8B-B14F-4D97-AF65-F5344CB8AC3E}">
        <p14:creationId xmlns:p14="http://schemas.microsoft.com/office/powerpoint/2010/main" val="1648956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theory does face criticism as they defend specific symptoms as a form of distress when they can be viewed as usual without the context of societal influences (Murdock, </a:t>
            </a:r>
            <a:r>
              <a:rPr lang="en-US" dirty="0" smtClean="0"/>
              <a:t>2017). </a:t>
            </a:r>
            <a:r>
              <a:rPr lang="en-US" dirty="0" smtClean="0"/>
              <a:t>Strengths within this theory allow the client to understand the power dynamics through the patriarchy and forces that form our beliefs. Engaging in treatment does create a dependency on the counselor to allow for redirection and guidance of the unknown (Murdock, </a:t>
            </a:r>
            <a:r>
              <a:rPr lang="en-US" dirty="0" smtClean="0"/>
              <a:t>2017). </a:t>
            </a:r>
            <a:r>
              <a:rPr lang="en-US" dirty="0" smtClean="0"/>
              <a:t>This theory allows the counselor to advocate for their client in a societal sense and fight for social justice to reconstruct toxic societal norms (</a:t>
            </a:r>
            <a:r>
              <a:rPr lang="en-US" dirty="0" err="1" smtClean="0"/>
              <a:t>Crethar</a:t>
            </a:r>
            <a:r>
              <a:rPr lang="en-US" dirty="0" smtClean="0"/>
              <a:t>, </a:t>
            </a:r>
            <a:r>
              <a:rPr lang="en-US" dirty="0" smtClean="0"/>
              <a:t>2008). </a:t>
            </a:r>
            <a:r>
              <a:rPr lang="en-US" dirty="0" smtClean="0"/>
              <a:t>Men could feel that this theory would not benefit them as they may not have the full context of what feminist theory offers. Education on the concepts of this theory could greatly benefit all genders. The feminist theory does focus on a multicultural approach to ensure that education on norms and beliefs are respected and acknowledged.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288CDDA-21E2-4ABB-91E3-E726F3963B1B}" type="slidenum">
              <a:rPr lang="en-US" smtClean="0"/>
              <a:t>6</a:t>
            </a:fld>
            <a:endParaRPr lang="en-US"/>
          </a:p>
        </p:txBody>
      </p:sp>
    </p:spTree>
    <p:extLst>
      <p:ext uri="{BB962C8B-B14F-4D97-AF65-F5344CB8AC3E}">
        <p14:creationId xmlns:p14="http://schemas.microsoft.com/office/powerpoint/2010/main" val="540626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counselor</a:t>
            </a:r>
            <a:r>
              <a:rPr lang="en-US" baseline="0" dirty="0" smtClean="0"/>
              <a:t> must always put the needs of the client before their own. This lintels the need for respect, empathy and understanding to be conveyed at all times. The feminism theory allows foe me to be able to view the client as an equal. Identifying this perspective allows for fairness and acceptance of the client regarding their life decisions, race, gender and social-economic status. I am here to help them gain the insight upon societal factors and regain their voice within their relationships and society. Multicultural approach allows for me to have the flexibility to understand a culture that is unlike my own. Gaining the knowledge of the other cultures allows me to gain the ability to advocate for my client regarding their culture. I must be able to identify the strengths and weakness that I have within the culture of the client and gain the knowledge to ensure that I respect their beliefs. Each individual is different and will experience life through a different lenses. Feminist theory allows for me to be more conscious of cultural difference and societal influences. </a:t>
            </a:r>
            <a:endParaRPr lang="en-US" dirty="0"/>
          </a:p>
        </p:txBody>
      </p:sp>
      <p:sp>
        <p:nvSpPr>
          <p:cNvPr id="4" name="Slide Number Placeholder 3"/>
          <p:cNvSpPr>
            <a:spLocks noGrp="1"/>
          </p:cNvSpPr>
          <p:nvPr>
            <p:ph type="sldNum" sz="quarter" idx="10"/>
          </p:nvPr>
        </p:nvSpPr>
        <p:spPr/>
        <p:txBody>
          <a:bodyPr/>
          <a:lstStyle/>
          <a:p>
            <a:fld id="{F288CDDA-21E2-4ABB-91E3-E726F3963B1B}" type="slidenum">
              <a:rPr lang="en-US" smtClean="0"/>
              <a:t>7</a:t>
            </a:fld>
            <a:endParaRPr lang="en-US"/>
          </a:p>
        </p:txBody>
      </p:sp>
    </p:spTree>
    <p:extLst>
      <p:ext uri="{BB962C8B-B14F-4D97-AF65-F5344CB8AC3E}">
        <p14:creationId xmlns:p14="http://schemas.microsoft.com/office/powerpoint/2010/main" val="112883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many</a:t>
            </a:r>
            <a:r>
              <a:rPr lang="en-US" baseline="0" dirty="0" smtClean="0"/>
              <a:t> factors in understanding how to implement this theory effectively. Children are treated based on sex-role socialization and this affects the manner in which this child develops into an adult (Murdock, </a:t>
            </a:r>
            <a:r>
              <a:rPr lang="en-US" baseline="0" dirty="0" smtClean="0"/>
              <a:t>2017). </a:t>
            </a:r>
            <a:r>
              <a:rPr lang="en-US" baseline="0" dirty="0" smtClean="0"/>
              <a:t>I want to ensure that I utilize the multi-cultural approach to respect all differences in cultures. Conducting assessment and implementing treatment is different that having to read and write a paper upon the process. I admire the comfortability that this theory provides as I will be able to examine my client through a cultural and societal lenses. I can learn more about different religions and perspectives on societal norms and the influence that it has upon minorities. Gaining knowledge of the different perspectives will allow me to gain more experience to become a well-rounded counselor. I can provide effective treatment to individuals from all races, genders, sexualities and religions. </a:t>
            </a:r>
            <a:endParaRPr lang="en-US" dirty="0"/>
          </a:p>
        </p:txBody>
      </p:sp>
      <p:sp>
        <p:nvSpPr>
          <p:cNvPr id="4" name="Slide Number Placeholder 3"/>
          <p:cNvSpPr>
            <a:spLocks noGrp="1"/>
          </p:cNvSpPr>
          <p:nvPr>
            <p:ph type="sldNum" sz="quarter" idx="10"/>
          </p:nvPr>
        </p:nvSpPr>
        <p:spPr/>
        <p:txBody>
          <a:bodyPr/>
          <a:lstStyle/>
          <a:p>
            <a:fld id="{F288CDDA-21E2-4ABB-91E3-E726F3963B1B}" type="slidenum">
              <a:rPr lang="en-US" smtClean="0"/>
              <a:t>8</a:t>
            </a:fld>
            <a:endParaRPr lang="en-US"/>
          </a:p>
        </p:txBody>
      </p:sp>
    </p:spTree>
    <p:extLst>
      <p:ext uri="{BB962C8B-B14F-4D97-AF65-F5344CB8AC3E}">
        <p14:creationId xmlns:p14="http://schemas.microsoft.com/office/powerpoint/2010/main" val="1825191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36056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19C9CA7B-DFD4-44B5-8C60-D14B8CD1FB59}" type="datetimeFigureOut">
              <a:rPr lang="en-US" smtClean="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53870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78545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5/20/2026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61857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5/20/2026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82567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7AA18ACC-A947-437B-A130-35BD54FDF1E9}" type="datetimeFigureOut">
              <a:rPr lang="en-US" smtClean="0"/>
              <a:t>5/20/2026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1765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C8D7E02-BCB8-4D50-A234-369438C08659}" type="datetimeFigureOut">
              <a:rPr lang="en-US" smtClean="0"/>
              <a:t>5/20/2026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80277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76E86A4C-8E40-4F87-A4F0-01A0687C5742}" type="datetimeFigureOut">
              <a:rPr lang="en-US" smtClean="0"/>
              <a:t>5/20/2026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36567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5/20/2026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5849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E451C3-0FF4-47C4-B829-773ADF60F88C}" type="datetimeFigureOut">
              <a:rPr lang="en-US" smtClean="0"/>
              <a:t>5/20/2026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8344816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smtClean="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31264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smtClean="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110081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smtClean="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399513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BE451C3-0FF4-47C4-B829-773ADF60F88C}" type="datetimeFigureOut">
              <a:rPr lang="en-US" smtClean="0"/>
              <a:t>5/20/2026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9612798"/>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BE451C3-0FF4-47C4-B829-773ADF60F88C}" type="datetimeFigureOut">
              <a:rPr lang="en-US" smtClean="0"/>
              <a:t>5/20/2026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4017617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160654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99938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BE451C3-0FF4-47C4-B829-773ADF60F88C}" type="datetimeFigureOut">
              <a:rPr lang="en-US" smtClean="0"/>
              <a:t>5/20/2026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05863234"/>
      </p:ext>
    </p:extLst>
  </p:cSld>
  <p:clrMap bg1="dk1" tx1="lt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35620" y="984611"/>
            <a:ext cx="9200028" cy="2677648"/>
          </a:xfrm>
        </p:spPr>
        <p:txBody>
          <a:bodyPr/>
          <a:lstStyle/>
          <a:p>
            <a:r>
              <a:rPr lang="en-US" sz="5400" dirty="0" smtClean="0">
                <a:latin typeface="Times New Roman" panose="02020603050405020304" pitchFamily="18" charset="0"/>
                <a:cs typeface="Times New Roman" panose="02020603050405020304" pitchFamily="18" charset="0"/>
              </a:rPr>
              <a:t>Major Counseling Theories Presentation</a:t>
            </a:r>
            <a:endParaRPr lang="en-US" sz="54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645608" y="4119459"/>
            <a:ext cx="8825658" cy="2136377"/>
          </a:xfrm>
        </p:spPr>
        <p:txBody>
          <a:bodyPr>
            <a:normAutofit/>
          </a:bodyPr>
          <a:lstStyle/>
          <a:p>
            <a:pPr algn="ctr" fontAlgn="base">
              <a:lnSpc>
                <a:spcPct val="120000"/>
              </a:lnSpc>
              <a:spcBef>
                <a:spcPts val="0"/>
              </a:spcBef>
            </a:pPr>
            <a:r>
              <a:rPr lang="en-US" sz="18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Destiny </a:t>
            </a:r>
          </a:p>
          <a:p>
            <a:pPr algn="ctr" fontAlgn="base">
              <a:lnSpc>
                <a:spcPct val="120000"/>
              </a:lnSpc>
              <a:spcBef>
                <a:spcPts val="0"/>
              </a:spcBef>
            </a:pPr>
            <a:r>
              <a:rPr lang="en-US" sz="18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Grand </a:t>
            </a:r>
            <a:r>
              <a:rPr lang="en-US" sz="1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Canyon University</a:t>
            </a:r>
            <a:endPar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algn="ctr" fontAlgn="base">
              <a:lnSpc>
                <a:spcPct val="120000"/>
              </a:lnSpc>
              <a:spcBef>
                <a:spcPts val="0"/>
              </a:spcBef>
            </a:pPr>
            <a:r>
              <a:rPr lang="en-US" sz="1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CNL-500: Theories and Models of Counseling</a:t>
            </a:r>
            <a:endPar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algn="ctr" fontAlgn="base">
              <a:lnSpc>
                <a:spcPct val="120000"/>
              </a:lnSpc>
              <a:spcBef>
                <a:spcPts val="0"/>
              </a:spcBef>
            </a:pPr>
            <a:r>
              <a:rPr lang="en-US" sz="1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Deirdre Jackson Ph.D.</a:t>
            </a:r>
            <a:endPar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algn="ctr" fontAlgn="base">
              <a:lnSpc>
                <a:spcPct val="120000"/>
              </a:lnSpc>
              <a:spcBef>
                <a:spcPts val="0"/>
              </a:spcBef>
            </a:pPr>
            <a:r>
              <a:rPr lang="en-US" sz="18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May 25, </a:t>
            </a:r>
            <a:r>
              <a:rPr lang="en-US" sz="1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2022</a:t>
            </a:r>
            <a:endPar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algn="ctr" fontAlgn="base">
              <a:lnSpc>
                <a:spcPct val="120000"/>
              </a:lnSpc>
              <a:spcBef>
                <a:spcPts val="0"/>
              </a:spcBef>
            </a:pPr>
            <a:endParaRPr lang="en-US" sz="6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725695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Personal Identification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46112" y="1226634"/>
            <a:ext cx="9403742" cy="5021765"/>
          </a:xfrm>
        </p:spPr>
        <p:txBody>
          <a:bodyPr/>
          <a:lstStyle/>
          <a:p>
            <a:r>
              <a:rPr lang="en-US" dirty="0">
                <a:latin typeface="Times New Roman" panose="02020603050405020304" pitchFamily="18" charset="0"/>
                <a:cs typeface="Times New Roman" panose="02020603050405020304" pitchFamily="18" charset="0"/>
              </a:rPr>
              <a:t>How do you personally identify with the concepts of this theory?</a:t>
            </a:r>
          </a:p>
          <a:p>
            <a:pPr marL="0" indent="0">
              <a:buNone/>
            </a:pPr>
            <a:r>
              <a:rPr lang="en-US" dirty="0" smtClean="0"/>
              <a:t>	</a:t>
            </a:r>
            <a:r>
              <a:rPr lang="en-US" dirty="0" smtClean="0">
                <a:latin typeface="Times New Roman" panose="02020603050405020304" pitchFamily="18" charset="0"/>
                <a:cs typeface="Times New Roman" panose="02020603050405020304" pitchFamily="18" charset="0"/>
              </a:rPr>
              <a:t>-Social Factors influence an individual’s feelings and behaviors. </a:t>
            </a:r>
          </a:p>
          <a:p>
            <a:pPr marL="0" indent="0">
              <a:buNone/>
            </a:pPr>
            <a:r>
              <a:rPr lang="en-US" dirty="0" smtClean="0">
                <a:latin typeface="Times New Roman" panose="02020603050405020304" pitchFamily="18" charset="0"/>
                <a:cs typeface="Times New Roman" panose="02020603050405020304" pitchFamily="18" charset="0"/>
              </a:rPr>
              <a:t> 	-Societal norms oppress women and individuals whom are minorities. </a:t>
            </a:r>
          </a:p>
          <a:p>
            <a:pPr marL="0" indent="0">
              <a:buNone/>
            </a:pPr>
            <a:r>
              <a:rPr lang="en-US" dirty="0" smtClean="0">
                <a:latin typeface="Times New Roman" panose="02020603050405020304" pitchFamily="18" charset="0"/>
                <a:cs typeface="Times New Roman" panose="02020603050405020304" pitchFamily="18" charset="0"/>
              </a:rPr>
              <a:t>	-All genders should be equal and treated with the same respect.  	</a:t>
            </a: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We tend to lean towards what is “normal” instead of what is best for </a:t>
            </a:r>
            <a:r>
              <a:rPr lang="en-US" dirty="0" smtClean="0">
                <a:latin typeface="Times New Roman" panose="02020603050405020304" pitchFamily="18" charset="0"/>
                <a:cs typeface="Times New Roman" panose="02020603050405020304" pitchFamily="18" charset="0"/>
              </a:rPr>
              <a:t>our own	lifestyle </a:t>
            </a:r>
            <a:r>
              <a:rPr lang="en-US" dirty="0">
                <a:latin typeface="Times New Roman" panose="02020603050405020304" pitchFamily="18" charset="0"/>
                <a:cs typeface="Times New Roman" panose="02020603050405020304" pitchFamily="18" charset="0"/>
              </a:rPr>
              <a:t>in regards to decision making. </a:t>
            </a:r>
            <a:endParaRPr lang="en-US" dirty="0" smtClean="0">
              <a:latin typeface="Times New Roman" panose="02020603050405020304" pitchFamily="18" charset="0"/>
              <a:cs typeface="Times New Roman" panose="02020603050405020304" pitchFamily="18" charset="0"/>
            </a:endParaRPr>
          </a:p>
          <a:p>
            <a:pPr marL="0" indent="0">
              <a:buNone/>
            </a:pPr>
            <a:endParaRPr lang="en-US" dirty="0" smtClean="0"/>
          </a:p>
          <a:p>
            <a:endParaRPr lang="en-US" dirty="0"/>
          </a:p>
        </p:txBody>
      </p:sp>
    </p:spTree>
    <p:extLst>
      <p:ext uri="{BB962C8B-B14F-4D97-AF65-F5344CB8AC3E}">
        <p14:creationId xmlns:p14="http://schemas.microsoft.com/office/powerpoint/2010/main" val="929654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Theory Alignment with Human Nature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9434" y="1248938"/>
            <a:ext cx="9280419" cy="4999462"/>
          </a:xfrm>
        </p:spPr>
        <p:txBody>
          <a:bodyPr/>
          <a:lstStyle/>
          <a:p>
            <a:r>
              <a:rPr lang="en-US" dirty="0">
                <a:latin typeface="Times New Roman" panose="02020603050405020304" pitchFamily="18" charset="0"/>
                <a:cs typeface="Times New Roman" panose="02020603050405020304" pitchFamily="18" charset="0"/>
              </a:rPr>
              <a:t>How does this theory align with your view of human nature</a:t>
            </a:r>
            <a:r>
              <a:rPr lang="en-US" dirty="0" smtClean="0">
                <a:latin typeface="Times New Roman" panose="02020603050405020304" pitchFamily="18" charset="0"/>
                <a:cs typeface="Times New Roman" panose="02020603050405020304" pitchFamily="18" charset="0"/>
              </a:rPr>
              <a:t>?</a:t>
            </a:r>
          </a:p>
          <a:p>
            <a:pPr marL="0" indent="0">
              <a:buNone/>
            </a:pPr>
            <a:r>
              <a:rPr lang="en-US" dirty="0" smtClean="0">
                <a:latin typeface="Times New Roman" panose="02020603050405020304" pitchFamily="18" charset="0"/>
                <a:cs typeface="Times New Roman" panose="02020603050405020304" pitchFamily="18" charset="0"/>
              </a:rPr>
              <a:t>	-As human beings we want to be heard and seen. </a:t>
            </a:r>
          </a:p>
          <a:p>
            <a:pPr marL="0" indent="0">
              <a:buNone/>
            </a:pPr>
            <a:r>
              <a:rPr lang="en-US" dirty="0" smtClean="0">
                <a:latin typeface="Times New Roman" panose="02020603050405020304" pitchFamily="18" charset="0"/>
                <a:cs typeface="Times New Roman" panose="02020603050405020304" pitchFamily="18" charset="0"/>
              </a:rPr>
              <a:t>	-We want to do what is seen as “right” within society. </a:t>
            </a:r>
          </a:p>
          <a:p>
            <a:pPr marL="0" indent="0">
              <a:buNone/>
            </a:pPr>
            <a:r>
              <a:rPr lang="en-US" dirty="0" smtClean="0">
                <a:latin typeface="Times New Roman" panose="02020603050405020304" pitchFamily="18" charset="0"/>
                <a:cs typeface="Times New Roman" panose="02020603050405020304" pitchFamily="18" charset="0"/>
              </a:rPr>
              <a:t>	-Behaviors of an individual have a influence from their biology. </a:t>
            </a:r>
          </a:p>
          <a:p>
            <a:pPr marL="0" indent="0">
              <a:buNone/>
            </a:pPr>
            <a:r>
              <a:rPr lang="en-US" dirty="0" smtClean="0">
                <a:latin typeface="Times New Roman" panose="02020603050405020304" pitchFamily="18" charset="0"/>
                <a:cs typeface="Times New Roman" panose="02020603050405020304" pitchFamily="18" charset="0"/>
              </a:rPr>
              <a:t>	</a:t>
            </a:r>
          </a:p>
          <a:p>
            <a:pPr marL="0" indent="0">
              <a:buNone/>
            </a:pPr>
            <a:endParaRPr lang="en-US" dirty="0"/>
          </a:p>
        </p:txBody>
      </p:sp>
    </p:spTree>
    <p:extLst>
      <p:ext uri="{BB962C8B-B14F-4D97-AF65-F5344CB8AC3E}">
        <p14:creationId xmlns:p14="http://schemas.microsoft.com/office/powerpoint/2010/main" val="4092844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Theory Alignment with Disfunction/Change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46112" y="1853248"/>
            <a:ext cx="9403742" cy="4395151"/>
          </a:xfrm>
        </p:spPr>
        <p:txBody>
          <a:bodyPr/>
          <a:lstStyle/>
          <a:p>
            <a:r>
              <a:rPr lang="en-US" dirty="0">
                <a:latin typeface="Times New Roman" panose="02020603050405020304" pitchFamily="18" charset="0"/>
                <a:cs typeface="Times New Roman" panose="02020603050405020304" pitchFamily="18" charset="0"/>
              </a:rPr>
              <a:t>How does this theory align with your view of </a:t>
            </a:r>
            <a:r>
              <a:rPr lang="en-US" dirty="0" smtClean="0">
                <a:latin typeface="Times New Roman" panose="02020603050405020304" pitchFamily="18" charset="0"/>
                <a:cs typeface="Times New Roman" panose="02020603050405020304" pitchFamily="18" charset="0"/>
              </a:rPr>
              <a:t>dysfunction/change</a:t>
            </a:r>
            <a:r>
              <a:rPr lang="en-US" dirty="0" smtClean="0">
                <a:latin typeface="Times New Roman" panose="02020603050405020304" pitchFamily="18" charset="0"/>
                <a:cs typeface="Times New Roman" panose="02020603050405020304" pitchFamily="18" charset="0"/>
              </a:rPr>
              <a:t>?</a:t>
            </a:r>
          </a:p>
          <a:p>
            <a:pPr marL="0" indent="0">
              <a:buNone/>
            </a:pPr>
            <a:r>
              <a:rPr lang="en-US" dirty="0" smtClean="0">
                <a:latin typeface="Times New Roman" panose="02020603050405020304" pitchFamily="18" charset="0"/>
                <a:cs typeface="Times New Roman" panose="02020603050405020304" pitchFamily="18" charset="0"/>
              </a:rPr>
              <a:t>    - Change can be uncomfortable and difficult when it goes against typical societal 	norms and sets the individual into the outskirts of the 	typical “normalcy”.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9915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Roles of Counselors and Clients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46112" y="1215484"/>
            <a:ext cx="9403742" cy="5032916"/>
          </a:xfrm>
        </p:spPr>
        <p:txBody>
          <a:bodyPr/>
          <a:lstStyle/>
          <a:p>
            <a:r>
              <a:rPr lang="en-US" dirty="0">
                <a:latin typeface="Times New Roman" panose="02020603050405020304" pitchFamily="18" charset="0"/>
                <a:cs typeface="Times New Roman" panose="02020603050405020304" pitchFamily="18" charset="0"/>
              </a:rPr>
              <a:t>How does this theory align with your view on the roles of counselors and clients in </a:t>
            </a:r>
            <a:r>
              <a:rPr lang="en-US" dirty="0" smtClean="0">
                <a:latin typeface="Times New Roman" panose="02020603050405020304" pitchFamily="18" charset="0"/>
                <a:cs typeface="Times New Roman" panose="02020603050405020304" pitchFamily="18" charset="0"/>
              </a:rPr>
              <a:t>therapy?</a:t>
            </a:r>
          </a:p>
          <a:p>
            <a:pPr marL="0" indent="0">
              <a:buNone/>
            </a:pPr>
            <a:r>
              <a:rPr lang="en-US" dirty="0" smtClean="0">
                <a:latin typeface="Times New Roman" panose="02020603050405020304" pitchFamily="18" charset="0"/>
                <a:cs typeface="Times New Roman" panose="02020603050405020304" pitchFamily="18" charset="0"/>
              </a:rPr>
              <a:t>	-The client and counselor relationship is an collaborative process that allows the 	client to learn social factors from the counselor. </a:t>
            </a:r>
          </a:p>
          <a:p>
            <a:pPr marL="0" indent="0">
              <a:buNone/>
            </a:pPr>
            <a:r>
              <a:rPr lang="en-US" dirty="0" smtClean="0">
                <a:latin typeface="Times New Roman" panose="02020603050405020304" pitchFamily="18" charset="0"/>
                <a:cs typeface="Times New Roman" panose="02020603050405020304" pitchFamily="18" charset="0"/>
              </a:rPr>
              <a:t>	-The counselor is open to the client’s experiences and provides feedback regarding 	motivation and social factors that are relevant. </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49352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Strengths and Limitations of Theory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46112" y="1382752"/>
            <a:ext cx="9403742" cy="4865648"/>
          </a:xfrm>
        </p:spPr>
        <p:txBody>
          <a:bodyPr/>
          <a:lstStyle/>
          <a:p>
            <a:r>
              <a:rPr lang="en-US" dirty="0">
                <a:latin typeface="Times New Roman" panose="02020603050405020304" pitchFamily="18" charset="0"/>
                <a:cs typeface="Times New Roman" panose="02020603050405020304" pitchFamily="18" charset="0"/>
              </a:rPr>
              <a:t>What are the strengths and limitations when applying this theory to diverse client populations?</a:t>
            </a:r>
          </a:p>
          <a:p>
            <a:pPr marL="0" indent="0">
              <a:buNone/>
            </a:pPr>
            <a:r>
              <a:rPr lang="en-US" dirty="0" smtClean="0">
                <a:latin typeface="Times New Roman" panose="02020603050405020304" pitchFamily="18" charset="0"/>
                <a:cs typeface="Times New Roman" panose="02020603050405020304" pitchFamily="18" charset="0"/>
              </a:rPr>
              <a:t>	-Analyzing social factors allows the counselor to view the client through many 	lenses of influence from society. </a:t>
            </a:r>
          </a:p>
          <a:p>
            <a:pPr marL="0" indent="0">
              <a:buNone/>
            </a:pPr>
            <a:r>
              <a:rPr lang="en-US" dirty="0" smtClean="0">
                <a:latin typeface="Times New Roman" panose="02020603050405020304" pitchFamily="18" charset="0"/>
                <a:cs typeface="Times New Roman" panose="02020603050405020304" pitchFamily="18" charset="0"/>
              </a:rPr>
              <a:t>	-Genders other than female may feel that this theory is not beneficial due to the 	misconception of the definition of feminism.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2284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Professional Dispositions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35980" y="1449660"/>
            <a:ext cx="9313873" cy="4798740"/>
          </a:xfrm>
        </p:spPr>
        <p:txBody>
          <a:bodyPr/>
          <a:lstStyle/>
          <a:p>
            <a:r>
              <a:rPr lang="en-US" dirty="0" smtClean="0"/>
              <a:t>Feminist theory allows for the counselor to abide by the dispositions expectations: psychological fitness, self-awareness, cultural diversity, acceptance, empathy, genuineness, flexibility, patience, amiability and professional identify (Grand Canyon University, </a:t>
            </a:r>
            <a:r>
              <a:rPr lang="en-US" dirty="0" smtClean="0"/>
              <a:t>2021). </a:t>
            </a:r>
            <a:endParaRPr lang="en-US" dirty="0"/>
          </a:p>
        </p:txBody>
      </p:sp>
    </p:spTree>
    <p:extLst>
      <p:ext uri="{BB962C8B-B14F-4D97-AF65-F5344CB8AC3E}">
        <p14:creationId xmlns:p14="http://schemas.microsoft.com/office/powerpoint/2010/main" val="288504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Implementing Theory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46112" y="1282390"/>
            <a:ext cx="9403742" cy="4966009"/>
          </a:xfrm>
        </p:spPr>
        <p:txBody>
          <a:bodyPr/>
          <a:lstStyle/>
          <a:p>
            <a:r>
              <a:rPr lang="en-US" dirty="0">
                <a:latin typeface="Times New Roman" panose="02020603050405020304" pitchFamily="18" charset="0"/>
                <a:cs typeface="Times New Roman" panose="02020603050405020304" pitchFamily="18" charset="0"/>
              </a:rPr>
              <a:t>How you can grow as a counseling student to use this theory most effectively by the time you reach practicum?</a:t>
            </a: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-There are many cultures within society and this theory allows the opportunity to 	learn of the different beliefs and influences. </a:t>
            </a:r>
          </a:p>
          <a:p>
            <a:pPr marL="0" indent="0">
              <a:buNone/>
            </a:pPr>
            <a:r>
              <a:rPr lang="en-US" dirty="0" smtClean="0">
                <a:latin typeface="Times New Roman" panose="02020603050405020304" pitchFamily="18" charset="0"/>
                <a:cs typeface="Times New Roman" panose="02020603050405020304" pitchFamily="18" charset="0"/>
              </a:rPr>
              <a:t>	-This theory allows for the education of societal norms that are often toxic and 	unhealthy especially in the view of different cultures. </a:t>
            </a: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-I would be able to become a well-rounded counselor whom is knowledgeable of 	societal factors and the different belief system in 	various cultures.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2688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6104199"/>
          </a:xfrm>
        </p:spPr>
        <p:txBody>
          <a:bodyPr/>
          <a:lstStyle/>
          <a:p>
            <a:r>
              <a:rPr lang="en-US" sz="1200" dirty="0" smtClean="0">
                <a:latin typeface="Times New Roman" panose="02020603050405020304" pitchFamily="18" charset="0"/>
                <a:cs typeface="Times New Roman" panose="02020603050405020304" pitchFamily="18" charset="0"/>
              </a:rPr>
              <a:t/>
            </a:r>
            <a:br>
              <a:rPr lang="en-US" sz="1200" dirty="0" smtClean="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								Reference</a:t>
            </a:r>
            <a:r>
              <a:rPr lang="en-US" dirty="0"/>
              <a:t/>
            </a:r>
            <a:br>
              <a:rPr lang="en-US" dirty="0"/>
            </a:br>
            <a:r>
              <a:rPr lang="en-US" sz="1200" dirty="0" smtClean="0">
                <a:solidFill>
                  <a:schemeClr val="tx1"/>
                </a:solidFill>
                <a:latin typeface="Times New Roman" panose="02020603050405020304" pitchFamily="18" charset="0"/>
                <a:cs typeface="Times New Roman" panose="02020603050405020304" pitchFamily="18" charset="0"/>
              </a:rPr>
              <a:t>American Counseling Association. (2014). </a:t>
            </a:r>
            <a:r>
              <a:rPr lang="en-US" sz="1200" i="1" dirty="0" smtClean="0">
                <a:solidFill>
                  <a:schemeClr val="tx1"/>
                </a:solidFill>
                <a:latin typeface="Times New Roman" panose="02020603050405020304" pitchFamily="18" charset="0"/>
                <a:cs typeface="Times New Roman" panose="02020603050405020304" pitchFamily="18" charset="0"/>
              </a:rPr>
              <a:t>2014 ACA Code </a:t>
            </a:r>
            <a:r>
              <a:rPr lang="en-US" sz="1200" i="1" dirty="0">
                <a:solidFill>
                  <a:schemeClr val="tx1"/>
                </a:solidFill>
                <a:latin typeface="Times New Roman" panose="02020603050405020304" pitchFamily="18" charset="0"/>
                <a:cs typeface="Times New Roman" panose="02020603050405020304" pitchFamily="18" charset="0"/>
              </a:rPr>
              <a:t>of Ethics</a:t>
            </a:r>
            <a:r>
              <a:rPr lang="en-US" sz="1200" dirty="0">
                <a:solidFill>
                  <a:schemeClr val="tx1"/>
                </a:solidFill>
                <a:latin typeface="Times New Roman" panose="02020603050405020304" pitchFamily="18" charset="0"/>
                <a:cs typeface="Times New Roman" panose="02020603050405020304" pitchFamily="18" charset="0"/>
              </a:rPr>
              <a:t>. https://</a:t>
            </a:r>
            <a:r>
              <a:rPr lang="en-US" sz="1200" dirty="0" smtClean="0">
                <a:solidFill>
                  <a:schemeClr val="tx1"/>
                </a:solidFill>
                <a:latin typeface="Times New Roman" panose="02020603050405020304" pitchFamily="18" charset="0"/>
                <a:cs typeface="Times New Roman" panose="02020603050405020304" pitchFamily="18" charset="0"/>
              </a:rPr>
              <a:t>www.counseling.org/resources/aca-code-of-</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
            </a:r>
            <a:br>
              <a:rPr lang="en-US" sz="1200" dirty="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	ethics.pdf</a:t>
            </a:r>
            <a:r>
              <a:rPr lang="en-US" sz="1200" dirty="0">
                <a:solidFill>
                  <a:schemeClr val="tx1"/>
                </a:solidFill>
                <a:latin typeface="Times New Roman" panose="02020603050405020304" pitchFamily="18" charset="0"/>
                <a:cs typeface="Times New Roman" panose="02020603050405020304" pitchFamily="18" charset="0"/>
              </a:rPr>
              <a:t/>
            </a:r>
            <a:br>
              <a:rPr lang="en-US" sz="1200" dirty="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Arczynski</a:t>
            </a:r>
            <a:r>
              <a:rPr lang="en-US" sz="1200" dirty="0">
                <a:solidFill>
                  <a:schemeClr val="tx1"/>
                </a:solidFill>
                <a:latin typeface="Times New Roman" panose="02020603050405020304" pitchFamily="18" charset="0"/>
                <a:cs typeface="Times New Roman" panose="02020603050405020304" pitchFamily="18" charset="0"/>
              </a:rPr>
              <a:t>, A. V., &amp; Morrow, S. L. (2017). The complexities of power in feminist multicultural psychotherapy supervision. Journal of Counseling </a:t>
            </a: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
            </a:r>
            <a:br>
              <a:rPr lang="en-US" sz="1200" dirty="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	Psychology</a:t>
            </a:r>
            <a:r>
              <a:rPr lang="en-US" sz="1200" dirty="0">
                <a:solidFill>
                  <a:schemeClr val="tx1"/>
                </a:solidFill>
                <a:latin typeface="Times New Roman" panose="02020603050405020304" pitchFamily="18" charset="0"/>
                <a:cs typeface="Times New Roman" panose="02020603050405020304" pitchFamily="18" charset="0"/>
              </a:rPr>
              <a:t>, 64(2), 192–205. https://doi-org.lopes.idm.oclc.org/10.1037/cou0000179</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
            </a:r>
            <a:br>
              <a:rPr lang="en-US" sz="1200" dirty="0">
                <a:solidFill>
                  <a:schemeClr val="tx1"/>
                </a:solidFill>
                <a:latin typeface="Times New Roman" panose="02020603050405020304" pitchFamily="18" charset="0"/>
                <a:cs typeface="Times New Roman" panose="02020603050405020304" pitchFamily="18" charset="0"/>
              </a:rPr>
            </a:br>
            <a:r>
              <a:rPr lang="en-US" sz="1200" dirty="0" err="1" smtClean="0">
                <a:solidFill>
                  <a:schemeClr val="tx1"/>
                </a:solidFill>
                <a:latin typeface="Times New Roman" panose="02020603050405020304" pitchFamily="18" charset="0"/>
                <a:cs typeface="Times New Roman" panose="02020603050405020304" pitchFamily="18" charset="0"/>
              </a:rPr>
              <a:t>Crethar</a:t>
            </a:r>
            <a:r>
              <a:rPr lang="en-US" sz="1200" dirty="0">
                <a:solidFill>
                  <a:schemeClr val="tx1"/>
                </a:solidFill>
                <a:latin typeface="Times New Roman" panose="02020603050405020304" pitchFamily="18" charset="0"/>
                <a:cs typeface="Times New Roman" panose="02020603050405020304" pitchFamily="18" charset="0"/>
              </a:rPr>
              <a:t>, H. C., Rivera, E. T., &amp; Sara Nash. (2008). In Search of Common Threads: Linking Multicultural, Feminist, and Social Justice Counseling </a:t>
            </a: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
            </a:r>
            <a:br>
              <a:rPr lang="en-US" sz="1200" dirty="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	Paradigms</a:t>
            </a:r>
            <a:r>
              <a:rPr lang="en-US" sz="1200" dirty="0">
                <a:solidFill>
                  <a:schemeClr val="tx1"/>
                </a:solidFill>
                <a:latin typeface="Times New Roman" panose="02020603050405020304" pitchFamily="18" charset="0"/>
                <a:cs typeface="Times New Roman" panose="02020603050405020304" pitchFamily="18" charset="0"/>
              </a:rPr>
              <a:t>. Journal of Counseling &amp; Development, 86(3), 269–278. https://doi-org.lopes.idm.oclc.org/10.1002/j.1556-6678.2008.tb00509.x</a:t>
            </a:r>
            <a:br>
              <a:rPr lang="en-US" sz="1200" dirty="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Evans</a:t>
            </a:r>
            <a:r>
              <a:rPr lang="en-US" sz="1200" dirty="0">
                <a:solidFill>
                  <a:schemeClr val="tx1"/>
                </a:solidFill>
                <a:latin typeface="Times New Roman" panose="02020603050405020304" pitchFamily="18" charset="0"/>
                <a:cs typeface="Times New Roman" panose="02020603050405020304" pitchFamily="18" charset="0"/>
              </a:rPr>
              <a:t>, K. M., </a:t>
            </a:r>
            <a:r>
              <a:rPr lang="en-US" sz="1200" dirty="0" err="1">
                <a:solidFill>
                  <a:schemeClr val="tx1"/>
                </a:solidFill>
                <a:latin typeface="Times New Roman" panose="02020603050405020304" pitchFamily="18" charset="0"/>
                <a:cs typeface="Times New Roman" panose="02020603050405020304" pitchFamily="18" charset="0"/>
              </a:rPr>
              <a:t>Kincade</a:t>
            </a:r>
            <a:r>
              <a:rPr lang="en-US" sz="1200" dirty="0">
                <a:solidFill>
                  <a:schemeClr val="tx1"/>
                </a:solidFill>
                <a:latin typeface="Times New Roman" panose="02020603050405020304" pitchFamily="18" charset="0"/>
                <a:cs typeface="Times New Roman" panose="02020603050405020304" pitchFamily="18" charset="0"/>
              </a:rPr>
              <a:t>, E. A., </a:t>
            </a:r>
            <a:r>
              <a:rPr lang="en-US" sz="1200" dirty="0" err="1">
                <a:solidFill>
                  <a:schemeClr val="tx1"/>
                </a:solidFill>
                <a:latin typeface="Times New Roman" panose="02020603050405020304" pitchFamily="18" charset="0"/>
                <a:cs typeface="Times New Roman" panose="02020603050405020304" pitchFamily="18" charset="0"/>
              </a:rPr>
              <a:t>Marbley</a:t>
            </a:r>
            <a:r>
              <a:rPr lang="en-US" sz="1200" dirty="0">
                <a:solidFill>
                  <a:schemeClr val="tx1"/>
                </a:solidFill>
                <a:latin typeface="Times New Roman" panose="02020603050405020304" pitchFamily="18" charset="0"/>
                <a:cs typeface="Times New Roman" panose="02020603050405020304" pitchFamily="18" charset="0"/>
              </a:rPr>
              <a:t>, A. F., &amp; Seem, S. R. (2005). Feminism and Feminist Therapy: Lessons from the Past and Hopes for the Future. </a:t>
            </a: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	</a:t>
            </a:r>
            <a:r>
              <a:rPr lang="en-US" sz="1200" dirty="0" smtClean="0">
                <a:solidFill>
                  <a:schemeClr val="tx1"/>
                </a:solidFill>
                <a:latin typeface="Times New Roman" panose="02020603050405020304" pitchFamily="18" charset="0"/>
                <a:cs typeface="Times New Roman" panose="02020603050405020304" pitchFamily="18" charset="0"/>
              </a:rPr>
              <a:t>Journal </a:t>
            </a:r>
            <a:r>
              <a:rPr lang="en-US" sz="1200" dirty="0">
                <a:solidFill>
                  <a:schemeClr val="tx1"/>
                </a:solidFill>
                <a:latin typeface="Times New Roman" panose="02020603050405020304" pitchFamily="18" charset="0"/>
                <a:cs typeface="Times New Roman" panose="02020603050405020304" pitchFamily="18" charset="0"/>
              </a:rPr>
              <a:t>of Counseling &amp; Development, 83(3), 269–S.</a:t>
            </a: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Grand Canyon University. (2021). </a:t>
            </a:r>
            <a:r>
              <a:rPr lang="en-US" sz="1200" i="1" dirty="0" smtClean="0">
                <a:solidFill>
                  <a:schemeClr val="tx1"/>
                </a:solidFill>
                <a:latin typeface="Times New Roman" panose="02020603050405020304" pitchFamily="18" charset="0"/>
                <a:cs typeface="Times New Roman" panose="02020603050405020304" pitchFamily="18" charset="0"/>
              </a:rPr>
              <a:t>Counselor Dispositional Expectations</a:t>
            </a:r>
            <a:r>
              <a:rPr lang="en-US" sz="1200" dirty="0">
                <a:solidFill>
                  <a:schemeClr val="tx1"/>
                </a:solidFill>
                <a:latin typeface="Times New Roman" panose="02020603050405020304" pitchFamily="18" charset="0"/>
                <a:cs typeface="Times New Roman" panose="02020603050405020304" pitchFamily="18" charset="0"/>
              </a:rPr>
              <a:t>. https://</a:t>
            </a:r>
            <a:r>
              <a:rPr lang="en-US" sz="1200" dirty="0" smtClean="0">
                <a:solidFill>
                  <a:schemeClr val="tx1"/>
                </a:solidFill>
                <a:latin typeface="Times New Roman" panose="02020603050405020304" pitchFamily="18" charset="0"/>
                <a:cs typeface="Times New Roman" panose="02020603050405020304" pitchFamily="18" charset="0"/>
              </a:rPr>
              <a:t>halo.gcu.edu/resource/22262cfc-db9c-4cb2-</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	8c18-336c61c77d84?nestedResourceId=ed84c449-4361-4f77-b07a-7e41638229f9</a:t>
            </a:r>
            <a:br>
              <a:rPr lang="en-US" sz="1200" dirty="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Murdock </a:t>
            </a:r>
            <a:r>
              <a:rPr lang="en-US" sz="1200" dirty="0">
                <a:solidFill>
                  <a:schemeClr val="tx1"/>
                </a:solidFill>
                <a:latin typeface="Times New Roman" panose="02020603050405020304" pitchFamily="18" charset="0"/>
                <a:cs typeface="Times New Roman" panose="02020603050405020304" pitchFamily="18" charset="0"/>
              </a:rPr>
              <a:t>L. Nancy. (2017). Theories of counseling and psychotherapy. A case approach. (4th </a:t>
            </a:r>
            <a:r>
              <a:rPr lang="en-US" sz="1200" dirty="0" smtClean="0">
                <a:solidFill>
                  <a:schemeClr val="tx1"/>
                </a:solidFill>
                <a:latin typeface="Times New Roman" panose="02020603050405020304" pitchFamily="18" charset="0"/>
                <a:cs typeface="Times New Roman" panose="02020603050405020304" pitchFamily="18" charset="0"/>
              </a:rPr>
              <a:t>Edition</a:t>
            </a:r>
            <a:r>
              <a:rPr lang="en-US" sz="1200" dirty="0">
                <a:solidFill>
                  <a:schemeClr val="tx1"/>
                </a:solidFill>
                <a:latin typeface="Times New Roman" panose="02020603050405020304" pitchFamily="18" charset="0"/>
                <a:cs typeface="Times New Roman" panose="02020603050405020304" pitchFamily="18" charset="0"/>
              </a:rPr>
              <a:t>.). Pearson. ISBN: </a:t>
            </a: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	</a:t>
            </a: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	9780134318295</a:t>
            </a:r>
            <a:br>
              <a:rPr lang="en-US" sz="1200" dirty="0">
                <a:solidFill>
                  <a:schemeClr val="tx1"/>
                </a:solidFill>
                <a:latin typeface="Times New Roman" panose="02020603050405020304" pitchFamily="18" charset="0"/>
                <a:cs typeface="Times New Roman" panose="02020603050405020304" pitchFamily="18" charset="0"/>
              </a:rPr>
            </a:b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err="1" smtClean="0">
                <a:solidFill>
                  <a:schemeClr val="tx1"/>
                </a:solidFill>
                <a:latin typeface="Times New Roman" panose="02020603050405020304" pitchFamily="18" charset="0"/>
                <a:cs typeface="Times New Roman" panose="02020603050405020304" pitchFamily="18" charset="0"/>
              </a:rPr>
              <a:t>Wastell</a:t>
            </a:r>
            <a:r>
              <a:rPr lang="en-US" sz="1200" dirty="0">
                <a:solidFill>
                  <a:schemeClr val="tx1"/>
                </a:solidFill>
                <a:latin typeface="Times New Roman" panose="02020603050405020304" pitchFamily="18" charset="0"/>
                <a:cs typeface="Times New Roman" panose="02020603050405020304" pitchFamily="18" charset="0"/>
              </a:rPr>
              <a:t>, C. A. (1996). Feminist Developmental Theory: Implications for Counseling. Journal of Counseling &amp; Development, 74(6), 575–581. </a:t>
            </a: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	</a:t>
            </a:r>
            <a:r>
              <a:rPr lang="en-US" sz="1200" dirty="0" smtClean="0">
                <a:solidFill>
                  <a:schemeClr val="tx1"/>
                </a:solidFill>
                <a:latin typeface="Times New Roman" panose="02020603050405020304" pitchFamily="18" charset="0"/>
                <a:cs typeface="Times New Roman" panose="02020603050405020304" pitchFamily="18" charset="0"/>
              </a:rPr>
              <a:t/>
            </a:r>
            <a:br>
              <a:rPr lang="en-US" sz="1200" dirty="0" smtClean="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	</a:t>
            </a:r>
            <a:r>
              <a:rPr lang="en-US" sz="1200" dirty="0" smtClean="0">
                <a:solidFill>
                  <a:schemeClr val="tx1"/>
                </a:solidFill>
                <a:latin typeface="Times New Roman" panose="02020603050405020304" pitchFamily="18" charset="0"/>
                <a:cs typeface="Times New Roman" panose="02020603050405020304" pitchFamily="18" charset="0"/>
              </a:rPr>
              <a:t>https</a:t>
            </a:r>
            <a:r>
              <a:rPr lang="en-US" sz="1200" dirty="0">
                <a:solidFill>
                  <a:schemeClr val="tx1"/>
                </a:solidFill>
                <a:latin typeface="Times New Roman" panose="02020603050405020304" pitchFamily="18" charset="0"/>
                <a:cs typeface="Times New Roman" panose="02020603050405020304" pitchFamily="18" charset="0"/>
              </a:rPr>
              <a:t>://doi-org.lopes.idm.oclc.org/10.1002/j.1556-6676.1996.tb02295.x</a:t>
            </a:r>
            <a:r>
              <a:rPr lang="en-US" sz="1200" dirty="0">
                <a:solidFill>
                  <a:schemeClr val="bg1"/>
                </a:solidFill>
                <a:latin typeface="Times New Roman" panose="02020603050405020304" pitchFamily="18" charset="0"/>
                <a:cs typeface="Times New Roman" panose="02020603050405020304" pitchFamily="18" charset="0"/>
              </a:rPr>
              <a:t/>
            </a:r>
            <a:br>
              <a:rPr lang="en-US" sz="1200" dirty="0">
                <a:solidFill>
                  <a:schemeClr val="bg1"/>
                </a:solidFill>
                <a:latin typeface="Times New Roman" panose="02020603050405020304" pitchFamily="18" charset="0"/>
                <a:cs typeface="Times New Roman" panose="02020603050405020304" pitchFamily="18" charset="0"/>
              </a:rPr>
            </a:br>
            <a:endParaRPr lang="en-US"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95651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335</TotalTime>
  <Words>1964</Words>
  <Application>Microsoft Office PowerPoint</Application>
  <PresentationFormat>Widescreen</PresentationFormat>
  <Paragraphs>51</Paragraphs>
  <Slides>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Century Gothic</vt:lpstr>
      <vt:lpstr>Times New Roman</vt:lpstr>
      <vt:lpstr>Wingdings 3</vt:lpstr>
      <vt:lpstr>Ion</vt:lpstr>
      <vt:lpstr>Major Counseling Theories Presentation</vt:lpstr>
      <vt:lpstr>Personal Identification </vt:lpstr>
      <vt:lpstr>Theory Alignment with Human Nature</vt:lpstr>
      <vt:lpstr>Theory Alignment with Disfunction/Change</vt:lpstr>
      <vt:lpstr>Roles of Counselors and Clients</vt:lpstr>
      <vt:lpstr>Strengths and Limitations of Theory</vt:lpstr>
      <vt:lpstr>Professional Dispositions </vt:lpstr>
      <vt:lpstr>Implementing Theory </vt:lpstr>
      <vt:lpstr>          Reference American Counseling Association. (2014). 2014 ACA Code of Ethics. https://www.counseling.org/resources/aca-code-of-   ethics.pdf  Arczynski, A. V., &amp; Morrow, S. L. (2017). The complexities of power in feminist multicultural psychotherapy supervision. Journal of Counseling    Psychology, 64(2), 192–205. https://doi-org.lopes.idm.oclc.org/10.1037/cou0000179  Crethar, H. C., Rivera, E. T., &amp; Sara Nash. (2008). In Search of Common Threads: Linking Multicultural, Feminist, and Social Justice Counseling    Paradigms. Journal of Counseling &amp; Development, 86(3), 269–278. https://doi-org.lopes.idm.oclc.org/10.1002/j.1556-6678.2008.tb00509.x  Evans, K. M., Kincade, E. A., Marbley, A. F., &amp; Seem, S. R. (2005). Feminism and Feminist Therapy: Lessons from the Past and Hopes for the Future.    Journal of Counseling &amp; Development, 83(3), 269–S.  Grand Canyon University. (2021). Counselor Dispositional Expectations. https://halo.gcu.edu/resource/22262cfc-db9c-4cb2-   8c18-336c61c77d84?nestedResourceId=ed84c449-4361-4f77-b07a-7e41638229f9  Murdock L. Nancy. (2017). Theories of counseling and psychotherapy. A case approach. (4th Edition.). Pearson. ISBN:     9780134318295  Wastell, C. A. (1996). Feminist Developmental Theory: Implications for Counseling. Journal of Counseling &amp; Development, 74(6), 575–581.     https://doi-org.lopes.idm.oclc.org/10.1002/j.1556-6676.1996.tb02295.x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Major Counseling Theories   Presentation</dc:title>
  <dc:creator>Microsoft account</dc:creator>
  <cp:lastModifiedBy>Admin</cp:lastModifiedBy>
  <cp:revision>25</cp:revision>
  <dcterms:created xsi:type="dcterms:W3CDTF">2022-05-25T16:51:48Z</dcterms:created>
  <dcterms:modified xsi:type="dcterms:W3CDTF">2026-05-20T20:54:34Z</dcterms:modified>
</cp:coreProperties>
</file>