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Calibri" panose="020F0502020204030204" pitchFamily="34" charset="0"/>
      <p:regular r:id="rId15"/>
      <p:bold r:id="rId16"/>
      <p:italic r:id="rId17"/>
      <p:boldItalic r:id="rId18"/>
    </p:embeddedFont>
    <p:embeddedFont>
      <p:font typeface="Nunito" panose="020B0604020202020204"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7366" autoAdjust="0"/>
  </p:normalViewPr>
  <p:slideViewPr>
    <p:cSldViewPr snapToGrid="0">
      <p:cViewPr varScale="1">
        <p:scale>
          <a:sx n="58" d="100"/>
          <a:sy n="58" d="100"/>
        </p:scale>
        <p:origin x="1926" y="6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69b81de8a6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269b81de8a6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212121"/>
                </a:solidFill>
                <a:latin typeface="Times New Roman"/>
                <a:ea typeface="Times New Roman"/>
                <a:cs typeface="Times New Roman"/>
                <a:sym typeface="Times New Roman"/>
              </a:rPr>
              <a:t>Li Mei is a female college student experiencing difficulties with sleeping and is uncertain of which degree to declare. She is nineteen years old and is of taiwanese descent. She attended a private high school and graduated with experience from different extracurricular activities and a high grade point average. Li is the youngest sibling in her family with a brother and sister. Her siblings have different experiences with admissions into college as well as direction of which career they are pursuing. Li is a sophomore at Chapman University and is required to submit a declaration of degree/major this semester. </a:t>
            </a:r>
            <a:endParaRPr sz="1200">
              <a:solidFill>
                <a:srgbClr val="212121"/>
              </a:solidFill>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69b81de8a6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69b81de8a6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Times New Roman"/>
                <a:ea typeface="Times New Roman"/>
                <a:cs typeface="Times New Roman"/>
                <a:sym typeface="Times New Roman"/>
              </a:rPr>
              <a:t>Li Mei is currently unemployed and is attending college full-time. She is not experiencing the pressure to obtain a job while focusing on her studies. She is unclear to what career path would best suite her. She has mentioned being a participant in the extracurricular activities while attending high school. Her admission to Chapman University was waitlisted and it brought discouragement to Li Mei. Li’s siblings were recruited to their university and were accepted into their programs immediately. She does not have previous work experience or life experiences that have shaped her desire or interests into a career path yet. </a:t>
            </a:r>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69b81de8a6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269b81de8a6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Times New Roman"/>
                <a:ea typeface="Times New Roman"/>
                <a:cs typeface="Times New Roman"/>
                <a:sym typeface="Times New Roman"/>
              </a:rPr>
              <a:t>The client is presenting issues with sleeping, headaches and lack of energy to health provider at the student health center. After testing and evaluation the referral to mental health services was placed due to lack of evidence of a physical illness occurring. Stress and sadness can impact an individual’s emotional and physical well-being. The client is unsure what to do for their career even though her siblings who are in similar ages have already determined their major and career for their future. There is lack of hope surrounding the idea of a career or which direction to take within her academic career. The client’s symptoms are impacting her life and perspective on life. </a:t>
            </a:r>
            <a:endParaRPr sz="1200">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269b81de8a6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269b81de8a6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Times New Roman"/>
                <a:ea typeface="Times New Roman"/>
                <a:cs typeface="Times New Roman"/>
                <a:sym typeface="Times New Roman"/>
              </a:rPr>
              <a:t>The purpose of career counseling to help individuals find a new career path, interests, create resumes and assist with application for jobs within the field (</a:t>
            </a:r>
            <a:r>
              <a:rPr lang="en" sz="1200">
                <a:highlight>
                  <a:srgbClr val="FFFF00"/>
                </a:highlight>
                <a:latin typeface="Times New Roman"/>
                <a:ea typeface="Times New Roman"/>
                <a:cs typeface="Times New Roman"/>
                <a:sym typeface="Times New Roman"/>
              </a:rPr>
              <a:t>Brown &amp; Lent, 2021, p.32</a:t>
            </a:r>
            <a:r>
              <a:rPr lang="en" sz="1200">
                <a:latin typeface="Times New Roman"/>
                <a:ea typeface="Times New Roman"/>
                <a:cs typeface="Times New Roman"/>
                <a:sym typeface="Times New Roman"/>
              </a:rPr>
              <a:t>).  There are many factors that a counselor should consider while developing the plan for a client’s career development.</a:t>
            </a:r>
            <a:r>
              <a:rPr lang="en" sz="1200">
                <a:solidFill>
                  <a:schemeClr val="dk1"/>
                </a:solidFill>
                <a:latin typeface="Times New Roman"/>
                <a:ea typeface="Times New Roman"/>
                <a:cs typeface="Times New Roman"/>
                <a:sym typeface="Times New Roman"/>
              </a:rPr>
              <a:t> It is important to recognize the client’s culture and the influence it has upon the client’s thoughts/behaviors. </a:t>
            </a:r>
            <a:r>
              <a:rPr lang="en" sz="1200">
                <a:latin typeface="Times New Roman"/>
                <a:ea typeface="Times New Roman"/>
                <a:cs typeface="Times New Roman"/>
                <a:sym typeface="Times New Roman"/>
              </a:rPr>
              <a:t> The client strongly identifies with her culture and it influences the manner in which she interacts with her siblings and parents. She did not want her parents to be aware of these services in fear that she would only disappoint them. Academic success is prioritized within her household. Li Mei compares her path in college to her siblings who are in highly competitive programs for engineering and medical school. The comparison to her siblings has an impact upon the client’s self-image and perception of accomplishments. Feelings of being invisible, disappointment to her family and hopelessness have been expressed. There is a possibility that the client is experiencing depression and that can significantly impact a client’s ability to function and connect with others. </a:t>
            </a:r>
            <a:endParaRPr sz="1200">
              <a:latin typeface="Times New Roman"/>
              <a:ea typeface="Times New Roman"/>
              <a:cs typeface="Times New Roman"/>
              <a:sym typeface="Times New Roman"/>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69b81de8a6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69b81de8a6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imes New Roman"/>
                <a:ea typeface="Times New Roman"/>
                <a:cs typeface="Times New Roman"/>
                <a:sym typeface="Times New Roman"/>
              </a:rPr>
              <a:t>John Holland’s approach to career choice focuses upon the influence of interests and personality types upon the choice of career an individual should pursue </a:t>
            </a:r>
            <a:r>
              <a:rPr lang="en" sz="1200">
                <a:solidFill>
                  <a:schemeClr val="dk1"/>
                </a:solidFill>
                <a:latin typeface="Times New Roman"/>
                <a:ea typeface="Times New Roman"/>
                <a:cs typeface="Times New Roman"/>
                <a:sym typeface="Times New Roman"/>
              </a:rPr>
              <a:t>(</a:t>
            </a:r>
            <a:r>
              <a:rPr lang="en">
                <a:solidFill>
                  <a:schemeClr val="dk1"/>
                </a:solidFill>
                <a:latin typeface="Times New Roman"/>
                <a:ea typeface="Times New Roman"/>
                <a:cs typeface="Times New Roman"/>
                <a:sym typeface="Times New Roman"/>
              </a:rPr>
              <a:t>Ramandeep et al., 2021, p. 15</a:t>
            </a:r>
            <a:r>
              <a:rPr lang="en">
                <a:solidFill>
                  <a:schemeClr val="dk1"/>
                </a:solidFill>
                <a:highlight>
                  <a:srgbClr val="F5F5F5"/>
                </a:highlight>
                <a:latin typeface="Times New Roman"/>
                <a:ea typeface="Times New Roman"/>
                <a:cs typeface="Times New Roman"/>
                <a:sym typeface="Times New Roman"/>
              </a:rPr>
              <a:t>). If an individual’s seek jobs that complement their personality/interests it can provide higher rates of job satisfaction. This approach is proven to be effective with clients of different cultures (</a:t>
            </a:r>
            <a:r>
              <a:rPr lang="en">
                <a:solidFill>
                  <a:schemeClr val="dk1"/>
                </a:solidFill>
                <a:latin typeface="Times New Roman"/>
                <a:ea typeface="Times New Roman"/>
                <a:cs typeface="Times New Roman"/>
                <a:sym typeface="Times New Roman"/>
              </a:rPr>
              <a:t>Brown &amp; Lent, 2021, p. 96</a:t>
            </a:r>
            <a:r>
              <a:rPr lang="en">
                <a:solidFill>
                  <a:schemeClr val="dk1"/>
                </a:solidFill>
                <a:highlight>
                  <a:srgbClr val="F5F5F5"/>
                </a:highlight>
                <a:latin typeface="Times New Roman"/>
                <a:ea typeface="Times New Roman"/>
                <a:cs typeface="Times New Roman"/>
                <a:sym typeface="Times New Roman"/>
              </a:rPr>
              <a:t>). Utilizing this framework with Li Mei would be beneficial to help develop the client’s aware of their interests and possible career paths available. The six personality types are: realistic, investigative, artistic, social, conventional and enterprising </a:t>
            </a:r>
            <a:r>
              <a:rPr lang="en" sz="1200">
                <a:solidFill>
                  <a:schemeClr val="dk1"/>
                </a:solidFill>
                <a:latin typeface="Times New Roman"/>
                <a:ea typeface="Times New Roman"/>
                <a:cs typeface="Times New Roman"/>
                <a:sym typeface="Times New Roman"/>
              </a:rPr>
              <a:t>(</a:t>
            </a:r>
            <a:r>
              <a:rPr lang="en">
                <a:solidFill>
                  <a:schemeClr val="dk1"/>
                </a:solidFill>
                <a:latin typeface="Times New Roman"/>
                <a:ea typeface="Times New Roman"/>
                <a:cs typeface="Times New Roman"/>
                <a:sym typeface="Times New Roman"/>
              </a:rPr>
              <a:t>Ramandeep et al., 2021, p. 15</a:t>
            </a:r>
            <a:r>
              <a:rPr lang="en">
                <a:solidFill>
                  <a:schemeClr val="dk1"/>
                </a:solidFill>
                <a:highlight>
                  <a:srgbClr val="F5F5F5"/>
                </a:highlight>
                <a:latin typeface="Times New Roman"/>
                <a:ea typeface="Times New Roman"/>
                <a:cs typeface="Times New Roman"/>
                <a:sym typeface="Times New Roman"/>
              </a:rPr>
              <a:t>). Providing self-awareness of interests and personality types can provide the client with confidence and a sense of direction to finding a career that provides them with purpose. </a:t>
            </a:r>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69b81de8a6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269b81de8a6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Times New Roman"/>
                <a:ea typeface="Times New Roman"/>
                <a:cs typeface="Times New Roman"/>
                <a:sym typeface="Times New Roman"/>
              </a:rPr>
              <a:t>It is important to have a baseline to gather from before providing initial assessments. Utilizing the framework of Holland’s theory of career choice, it is important for individual to have a strong sense of identity. Identity correlates to the client’s perception of their goals, talents and interests (Brown &amp; Lent, 2021, p. 106). The counselor should gain knowledge upon the client’s current goals, their idea of the future and what talents they possess. Gaining more insight upon the client’s current mindset and perspective will aide the counselor within the treatment plan for the client’s career development. </a:t>
            </a:r>
            <a:endParaRPr sz="1200">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69b81de8a6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269b81de8a6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Times New Roman"/>
                <a:ea typeface="Times New Roman"/>
                <a:cs typeface="Times New Roman"/>
                <a:sym typeface="Times New Roman"/>
              </a:rPr>
              <a:t>There are local resources available for the client. Since Li Mei is a college student at Chapman University, the counselor can access the free resources available to utilize for her career development. The counselor can reach out to school counselors within the university to arrange meetings with professors or head of departments for each major. This can help facilitate a connection for Li in the different options she has available to her for declaring a major. There is the resource or opportunity of becoming an research intern within a degree of interest at her university. There is the opportunity to attend career development webinars or programs provided through Chapman University. Most university will hold events such as a job fair showcasing multiple industries offering job positions that provide insight upon job responsibilities, salaries and educational requirements. Online resources that would be beneficial for the client are O*Net Interest Profiler and My Next Step via O*Net. O*Net provides a free assessment called the Interest Profiler that assists individuals discover vocational interests and determine which personality types they have and match to a job that will excite them and provide them with purpose (</a:t>
            </a:r>
            <a:r>
              <a:rPr lang="en" sz="1200">
                <a:highlight>
                  <a:schemeClr val="accent4"/>
                </a:highlight>
                <a:latin typeface="Times New Roman"/>
                <a:ea typeface="Times New Roman"/>
                <a:cs typeface="Times New Roman"/>
                <a:sym typeface="Times New Roman"/>
              </a:rPr>
              <a:t>O*Net, 2024</a:t>
            </a:r>
            <a:r>
              <a:rPr lang="en" sz="1200">
                <a:latin typeface="Times New Roman"/>
                <a:ea typeface="Times New Roman"/>
                <a:cs typeface="Times New Roman"/>
                <a:sym typeface="Times New Roman"/>
              </a:rPr>
              <a:t>). The next tool to utilize would be My Next Move available through the O*Net website, as it provides general information regarding professions. </a:t>
            </a:r>
            <a:endParaRPr sz="1200">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69b81de8a6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69b81de8a6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Times New Roman"/>
                <a:ea typeface="Times New Roman"/>
                <a:cs typeface="Times New Roman"/>
                <a:sym typeface="Times New Roman"/>
              </a:rPr>
              <a:t>Steps in the Career Development process will vary per client as their needs will be different. Some steps will be repeated if career choices did not complement the client’s interests and needs. It is important for the counselor to assist the client identify their vocational interests and personality types. The next step would be discovering which occupations that would suit their personality types. Each job can be analyzed by shift availability, job responsibilities, salaries, educational requirements and growth opportunities within a company.  The counselor will help the client obtain the job by assisting resume creations, navigate the application process and assist with interview preparation. The counselor will create goals with the client regarding their career development and track the progress. There will alterations to the interventions used if progress declines. </a:t>
            </a:r>
            <a:endParaRPr sz="1200">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69b81de8a6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69b81de8a6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Clr>
                <a:schemeClr val="dk1"/>
              </a:buClr>
              <a:buSzPts val="1100"/>
              <a:buFont typeface="Arial"/>
              <a:buNone/>
            </a:pPr>
            <a:r>
              <a:rPr lang="en" sz="1200">
                <a:solidFill>
                  <a:schemeClr val="dk1"/>
                </a:solidFill>
                <a:latin typeface="Times New Roman"/>
                <a:ea typeface="Times New Roman"/>
                <a:cs typeface="Times New Roman"/>
                <a:sym typeface="Times New Roman"/>
              </a:rPr>
              <a:t>Counselors must ensure to respect and protect an individual’s worth, dignity, potential and uniqueness (National Career Development Association, 2015, p.1.). Each client will be different and the development of their treatment plan will be personalized to address their needs. Counselors must ensure to continue evaluate the effectiveness of the career plans and adjust them as needed with respect of the client’s choice/opinion (NCDA, 2015, A.1.d.). Each client will have their own values, culture, and world perspectives. It is vital for counselor to have self-awareness of their values/life experiences and avoid sharing them with client to avoid causing harm (NCDA, 2015, A.4.b.). Counselors must conduct themselves in an ethical manner to ensure their clients receive the effective care. </a:t>
            </a:r>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269b81de8a6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269b81de8a6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Times New Roman"/>
                <a:ea typeface="Times New Roman"/>
                <a:cs typeface="Times New Roman"/>
                <a:sym typeface="Times New Roman"/>
              </a:rPr>
              <a:t>Referrals are made to provide additional services related to their treatment plan such as seeking a third-party for assessments (American Counseling Association, 2014, E.6.b.). </a:t>
            </a:r>
            <a:endParaRPr sz="1200">
              <a:latin typeface="Times New Roman"/>
              <a:ea typeface="Times New Roman"/>
              <a:cs typeface="Times New Roman"/>
              <a:sym typeface="Times New Roman"/>
            </a:endParaRPr>
          </a:p>
          <a:p>
            <a:pPr marL="0" lvl="0" indent="0" algn="l" rtl="0">
              <a:spcBef>
                <a:spcPts val="0"/>
              </a:spcBef>
              <a:spcAft>
                <a:spcPts val="0"/>
              </a:spcAft>
              <a:buNone/>
            </a:pPr>
            <a:r>
              <a:rPr lang="en" sz="1200">
                <a:latin typeface="Times New Roman"/>
                <a:ea typeface="Times New Roman"/>
                <a:cs typeface="Times New Roman"/>
                <a:sym typeface="Times New Roman"/>
              </a:rPr>
              <a:t>If the client does not feel a connection with the counselor, a referral can be made after an attempt to increase trust within the counseling relationship. Referrals must respect the client’s right to confidentiality and is appropriate without causing the client harm. Li Mei does not need a referral at this time for the symptoms she is presenting. If circumstances change or worsen then a consideration of referral can be discussed between the counselor and their supervisor.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69b81de8a6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269b81de8a6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6"/>
        </a:solidFill>
        <a:effectLst/>
      </p:bgPr>
    </p:bg>
    <p:spTree>
      <p:nvGrpSpPr>
        <p:cNvPr id="1"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35" name="Google Shape;35;p2"/>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Google Shape;36;p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Google Shape;48;p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4" name="Google Shape;54;p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1" name="Google Shape;61;p5"/>
          <p:cNvSpPr txBox="1">
            <a:spLocks noGrp="1"/>
          </p:cNvSpPr>
          <p:nvPr>
            <p:ph type="body" idx="1"/>
          </p:nvPr>
        </p:nvSpPr>
        <p:spPr>
          <a:xfrm>
            <a:off x="819150" y="1990725"/>
            <a:ext cx="36861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2" name="Google Shape;62;p5"/>
          <p:cNvSpPr txBox="1">
            <a:spLocks noGrp="1"/>
          </p:cNvSpPr>
          <p:nvPr>
            <p:ph type="body" idx="2"/>
          </p:nvPr>
        </p:nvSpPr>
        <p:spPr>
          <a:xfrm>
            <a:off x="4638675" y="1990725"/>
            <a:ext cx="36861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3" name="Google Shape;63;p5"/>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Google Shape;69;p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3"/>
        </a:solidFill>
        <a:effectLst/>
      </p:bgPr>
    </p:bg>
    <p:spTree>
      <p:nvGrpSpPr>
        <p:cNvPr id="1"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a:off x="31" y="2824500"/>
            <a:ext cx="7370400" cy="2319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Google Shape;75;p7"/>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76" name="Google Shape;76;p7"/>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93;p8"/>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94" name="Google Shape;94;p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title"/>
          </p:nvPr>
        </p:nvSpPr>
        <p:spPr>
          <a:xfrm>
            <a:off x="819150" y="845600"/>
            <a:ext cx="6424200" cy="705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Google Shape;100;p9"/>
          <p:cNvSpPr txBox="1">
            <a:spLocks noGrp="1"/>
          </p:cNvSpPr>
          <p:nvPr>
            <p:ph type="subTitle" idx="1"/>
          </p:nvPr>
        </p:nvSpPr>
        <p:spPr>
          <a:xfrm>
            <a:off x="819150" y="1550700"/>
            <a:ext cx="5859900" cy="393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9"/>
          <p:cNvSpPr txBox="1">
            <a:spLocks noGrp="1"/>
          </p:cNvSpPr>
          <p:nvPr>
            <p:ph type="body" idx="2"/>
          </p:nvPr>
        </p:nvSpPr>
        <p:spPr>
          <a:xfrm>
            <a:off x="819150" y="2467050"/>
            <a:ext cx="5859900" cy="209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02" name="Google Shape;102;p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txBox="1">
            <a:spLocks noGrp="1"/>
          </p:cNvSpPr>
          <p:nvPr>
            <p:ph type="body" idx="1"/>
          </p:nvPr>
        </p:nvSpPr>
        <p:spPr>
          <a:xfrm>
            <a:off x="328025" y="4163500"/>
            <a:ext cx="7415100" cy="605100"/>
          </a:xfrm>
          <a:prstGeom prst="rect">
            <a:avLst/>
          </a:prstGeom>
        </p:spPr>
        <p:txBody>
          <a:bodyPr spcFirstLastPara="1" wrap="square" lIns="91425" tIns="91425" rIns="91425" bIns="91425" anchor="b" anchorCtr="0">
            <a:normAutofit/>
          </a:bodyPr>
          <a:lstStyle>
            <a:lvl1pPr marL="457200" lvl="0" indent="-228600">
              <a:lnSpc>
                <a:spcPct val="100000"/>
              </a:lnSpc>
              <a:spcBef>
                <a:spcPts val="0"/>
              </a:spcBef>
              <a:spcAft>
                <a:spcPts val="0"/>
              </a:spcAft>
              <a:buSzPts val="1300"/>
              <a:buNone/>
              <a:defRPr/>
            </a:lvl1pPr>
          </a:lstStyle>
          <a:p>
            <a:endParaRPr/>
          </a:p>
        </p:txBody>
      </p:sp>
      <p:sp>
        <p:nvSpPr>
          <p:cNvPr id="108" name="Google Shape;108;p1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11"/>
          <p:cNvSpPr txBox="1">
            <a:spLocks noGrp="1"/>
          </p:cNvSpPr>
          <p:nvPr>
            <p:ph type="title" hasCustomPrompt="1"/>
          </p:nvPr>
        </p:nvSpPr>
        <p:spPr>
          <a:xfrm>
            <a:off x="1385850" y="1383850"/>
            <a:ext cx="6372300" cy="13797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a:spLocks noGrp="1"/>
          </p:cNvSpPr>
          <p:nvPr>
            <p:ph type="body" idx="1"/>
          </p:nvPr>
        </p:nvSpPr>
        <p:spPr>
          <a:xfrm>
            <a:off x="1385850" y="2863850"/>
            <a:ext cx="6372300" cy="641100"/>
          </a:xfrm>
          <a:prstGeom prst="rect">
            <a:avLst/>
          </a:prstGeom>
        </p:spPr>
        <p:txBody>
          <a:bodyPr spcFirstLastPara="1" wrap="square" lIns="91425" tIns="91425" rIns="91425" bIns="91425" anchor="t" anchorCtr="0">
            <a:normAutofit/>
          </a:bodyPr>
          <a:lstStyle>
            <a:lvl1pPr marL="457200" lvl="0" indent="-311150" algn="ctr">
              <a:spcBef>
                <a:spcPts val="0"/>
              </a:spcBef>
              <a:spcAft>
                <a:spcPts val="0"/>
              </a:spcAft>
              <a:buSzPts val="13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
        <p:nvSpPr>
          <p:cNvPr id="121" name="Google Shape;121;p1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3"/>
          <p:cNvSpPr txBox="1">
            <a:spLocks noGrp="1"/>
          </p:cNvSpPr>
          <p:nvPr>
            <p:ph type="ctrTitle"/>
          </p:nvPr>
        </p:nvSpPr>
        <p:spPr>
          <a:xfrm>
            <a:off x="1716100" y="1822825"/>
            <a:ext cx="6464700" cy="8091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b="1">
                <a:latin typeface="Times New Roman"/>
                <a:ea typeface="Times New Roman"/>
                <a:cs typeface="Times New Roman"/>
                <a:sym typeface="Times New Roman"/>
              </a:rPr>
              <a:t>Career Counseling Presentation</a:t>
            </a:r>
            <a:r>
              <a:rPr lang="en"/>
              <a:t> </a:t>
            </a:r>
            <a:endParaRPr/>
          </a:p>
        </p:txBody>
      </p:sp>
      <p:sp>
        <p:nvSpPr>
          <p:cNvPr id="129" name="Google Shape;129;p13"/>
          <p:cNvSpPr txBox="1">
            <a:spLocks noGrp="1"/>
          </p:cNvSpPr>
          <p:nvPr>
            <p:ph type="subTitle" idx="1"/>
          </p:nvPr>
        </p:nvSpPr>
        <p:spPr>
          <a:xfrm>
            <a:off x="2174450" y="2631915"/>
            <a:ext cx="5361300" cy="1150800"/>
          </a:xfrm>
          <a:prstGeom prst="rect">
            <a:avLst/>
          </a:prstGeom>
        </p:spPr>
        <p:txBody>
          <a:bodyPr spcFirstLastPara="1" wrap="square" lIns="91425" tIns="91425" rIns="91425" bIns="91425" anchor="t" anchorCtr="0">
            <a:noAutofit/>
          </a:bodyPr>
          <a:lstStyle/>
          <a:p>
            <a:pPr marL="1371600" lvl="0" indent="457200" algn="l" rtl="0">
              <a:lnSpc>
                <a:spcPct val="115000"/>
              </a:lnSpc>
              <a:spcBef>
                <a:spcPts val="0"/>
              </a:spcBef>
              <a:spcAft>
                <a:spcPts val="0"/>
              </a:spcAft>
              <a:buSzPts val="275"/>
              <a:buNone/>
            </a:pPr>
            <a:r>
              <a:rPr lang="en" sz="1300">
                <a:highlight>
                  <a:srgbClr val="FFFFFF"/>
                </a:highlight>
                <a:latin typeface="Times New Roman"/>
                <a:ea typeface="Times New Roman"/>
                <a:cs typeface="Times New Roman"/>
                <a:sym typeface="Times New Roman"/>
              </a:rPr>
              <a:t>Destiny </a:t>
            </a:r>
            <a:endParaRPr sz="1300">
              <a:highlight>
                <a:srgbClr val="FFFFFF"/>
              </a:highlight>
              <a:latin typeface="Times New Roman"/>
              <a:ea typeface="Times New Roman"/>
              <a:cs typeface="Times New Roman"/>
              <a:sym typeface="Times New Roman"/>
            </a:endParaRPr>
          </a:p>
          <a:p>
            <a:pPr marL="0" lvl="0" indent="0" algn="l" rtl="0">
              <a:lnSpc>
                <a:spcPct val="115000"/>
              </a:lnSpc>
              <a:spcBef>
                <a:spcPts val="0"/>
              </a:spcBef>
              <a:spcAft>
                <a:spcPts val="0"/>
              </a:spcAft>
              <a:buSzPts val="275"/>
              <a:buNone/>
            </a:pPr>
            <a:r>
              <a:rPr lang="en" sz="1300" dirty="0">
                <a:highlight>
                  <a:srgbClr val="FFFFFF"/>
                </a:highlight>
                <a:latin typeface="Times New Roman"/>
                <a:ea typeface="Times New Roman"/>
                <a:cs typeface="Times New Roman"/>
                <a:sym typeface="Times New Roman"/>
              </a:rPr>
              <a:t>College of Humanities and Social Sciences, Grand Canyon University</a:t>
            </a:r>
            <a:endParaRPr sz="1300" dirty="0">
              <a:highlight>
                <a:srgbClr val="FFFFFF"/>
              </a:highlight>
              <a:latin typeface="Times New Roman"/>
              <a:ea typeface="Times New Roman"/>
              <a:cs typeface="Times New Roman"/>
              <a:sym typeface="Times New Roman"/>
            </a:endParaRPr>
          </a:p>
          <a:p>
            <a:pPr marL="1371600" lvl="0" indent="0" algn="l" rtl="0">
              <a:lnSpc>
                <a:spcPct val="115000"/>
              </a:lnSpc>
              <a:spcBef>
                <a:spcPts val="0"/>
              </a:spcBef>
              <a:spcAft>
                <a:spcPts val="0"/>
              </a:spcAft>
              <a:buSzPts val="275"/>
              <a:buNone/>
            </a:pPr>
            <a:r>
              <a:rPr lang="en" sz="1300" dirty="0">
                <a:highlight>
                  <a:srgbClr val="FFFFFF"/>
                </a:highlight>
                <a:latin typeface="Times New Roman"/>
                <a:ea typeface="Times New Roman"/>
                <a:cs typeface="Times New Roman"/>
                <a:sym typeface="Times New Roman"/>
              </a:rPr>
              <a:t>     CNL-525: Career Counseling</a:t>
            </a:r>
            <a:endParaRPr sz="1300" dirty="0">
              <a:highlight>
                <a:srgbClr val="FFFFFF"/>
              </a:highlight>
              <a:latin typeface="Times New Roman"/>
              <a:ea typeface="Times New Roman"/>
              <a:cs typeface="Times New Roman"/>
              <a:sym typeface="Times New Roman"/>
            </a:endParaRPr>
          </a:p>
          <a:p>
            <a:pPr marL="1371600" lvl="0" indent="457200" algn="l" rtl="0">
              <a:lnSpc>
                <a:spcPct val="115000"/>
              </a:lnSpc>
              <a:spcBef>
                <a:spcPts val="0"/>
              </a:spcBef>
              <a:spcAft>
                <a:spcPts val="0"/>
              </a:spcAft>
              <a:buSzPts val="275"/>
              <a:buNone/>
            </a:pPr>
            <a:r>
              <a:rPr lang="en" sz="1300" dirty="0">
                <a:highlight>
                  <a:srgbClr val="FFFFFF"/>
                </a:highlight>
                <a:latin typeface="Times New Roman"/>
                <a:ea typeface="Times New Roman"/>
                <a:cs typeface="Times New Roman"/>
                <a:sym typeface="Times New Roman"/>
              </a:rPr>
              <a:t>Kendra Stewart PH.D.</a:t>
            </a:r>
            <a:endParaRPr sz="1300" dirty="0">
              <a:highlight>
                <a:srgbClr val="FFFFFF"/>
              </a:highlight>
              <a:latin typeface="Times New Roman"/>
              <a:ea typeface="Times New Roman"/>
              <a:cs typeface="Times New Roman"/>
              <a:sym typeface="Times New Roman"/>
            </a:endParaRPr>
          </a:p>
          <a:p>
            <a:pPr marL="1371600" lvl="0" indent="457200" algn="l" rtl="0">
              <a:lnSpc>
                <a:spcPct val="115000"/>
              </a:lnSpc>
              <a:spcBef>
                <a:spcPts val="0"/>
              </a:spcBef>
              <a:spcAft>
                <a:spcPts val="0"/>
              </a:spcAft>
              <a:buSzPts val="275"/>
              <a:buNone/>
            </a:pPr>
            <a:r>
              <a:rPr lang="en" sz="1300" dirty="0">
                <a:highlight>
                  <a:srgbClr val="FFFFFF"/>
                </a:highlight>
                <a:latin typeface="Times New Roman"/>
                <a:ea typeface="Times New Roman"/>
                <a:cs typeface="Times New Roman"/>
                <a:sym typeface="Times New Roman"/>
              </a:rPr>
              <a:t>February 21st, 2024 </a:t>
            </a:r>
            <a:endParaRPr sz="1300" dirty="0">
              <a:highlight>
                <a:srgbClr val="FFFFFF"/>
              </a:highlight>
              <a:latin typeface="Times New Roman"/>
              <a:ea typeface="Times New Roman"/>
              <a:cs typeface="Times New Roman"/>
              <a:sym typeface="Times New Roman"/>
            </a:endParaRPr>
          </a:p>
          <a:p>
            <a:pPr marL="0" lvl="0" indent="0" algn="ctr" rtl="0">
              <a:lnSpc>
                <a:spcPct val="80000"/>
              </a:lnSpc>
              <a:spcBef>
                <a:spcPts val="0"/>
              </a:spcBef>
              <a:spcAft>
                <a:spcPts val="0"/>
              </a:spcAft>
              <a:buSzPts val="275"/>
              <a:buNone/>
            </a:pPr>
            <a:endParaRPr sz="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Times New Roman"/>
                <a:ea typeface="Times New Roman"/>
                <a:cs typeface="Times New Roman"/>
                <a:sym typeface="Times New Roman"/>
              </a:rPr>
              <a:t>Basic Demographics </a:t>
            </a:r>
            <a:endParaRPr>
              <a:latin typeface="Times New Roman"/>
              <a:ea typeface="Times New Roman"/>
              <a:cs typeface="Times New Roman"/>
              <a:sym typeface="Times New Roman"/>
            </a:endParaRPr>
          </a:p>
        </p:txBody>
      </p:sp>
      <p:sp>
        <p:nvSpPr>
          <p:cNvPr id="135" name="Google Shape;135;p14"/>
          <p:cNvSpPr txBox="1">
            <a:spLocks noGrp="1"/>
          </p:cNvSpPr>
          <p:nvPr>
            <p:ph type="body" idx="1"/>
          </p:nvPr>
        </p:nvSpPr>
        <p:spPr>
          <a:xfrm>
            <a:off x="819150" y="1541800"/>
            <a:ext cx="7505700" cy="28968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Age: 19 </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Sex: Female</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Race: Taiwanese-American </a:t>
            </a:r>
            <a:endParaRPr sz="1500">
              <a:solidFill>
                <a:schemeClr val="lt1"/>
              </a:solidFill>
              <a:latin typeface="Times New Roman"/>
              <a:ea typeface="Times New Roman"/>
              <a:cs typeface="Times New Roman"/>
              <a:sym typeface="Times New Roman"/>
            </a:endParaRPr>
          </a:p>
          <a:p>
            <a:pPr marL="457200" lvl="0" indent="-311150" algn="l" rtl="0">
              <a:spcBef>
                <a:spcPts val="0"/>
              </a:spcBef>
              <a:spcAft>
                <a:spcPts val="0"/>
              </a:spcAft>
              <a:buClr>
                <a:schemeClr val="lt1"/>
              </a:buClr>
              <a:buSzPts val="1300"/>
              <a:buFont typeface="Times New Roman"/>
              <a:buChar char="●"/>
            </a:pPr>
            <a:r>
              <a:rPr lang="en" sz="1500">
                <a:solidFill>
                  <a:schemeClr val="lt1"/>
                </a:solidFill>
                <a:latin typeface="Times New Roman"/>
                <a:ea typeface="Times New Roman"/>
                <a:cs typeface="Times New Roman"/>
                <a:sym typeface="Times New Roman"/>
              </a:rPr>
              <a:t>Education: High school diploma, pursuing undergraduate degree.</a:t>
            </a:r>
            <a:r>
              <a:rPr lang="en">
                <a:solidFill>
                  <a:schemeClr val="lt1"/>
                </a:solidFill>
                <a:latin typeface="Times New Roman"/>
                <a:ea typeface="Times New Roman"/>
                <a:cs typeface="Times New Roman"/>
                <a:sym typeface="Times New Roman"/>
              </a:rPr>
              <a:t> </a:t>
            </a:r>
            <a:endParaRPr>
              <a:solidFill>
                <a:schemeClr val="lt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Times New Roman"/>
                <a:ea typeface="Times New Roman"/>
                <a:cs typeface="Times New Roman"/>
                <a:sym typeface="Times New Roman"/>
              </a:rPr>
              <a:t>Career Development </a:t>
            </a:r>
            <a:endParaRPr>
              <a:latin typeface="Times New Roman"/>
              <a:ea typeface="Times New Roman"/>
              <a:cs typeface="Times New Roman"/>
              <a:sym typeface="Times New Roman"/>
            </a:endParaRPr>
          </a:p>
        </p:txBody>
      </p:sp>
      <p:sp>
        <p:nvSpPr>
          <p:cNvPr id="141" name="Google Shape;141;p15"/>
          <p:cNvSpPr txBox="1">
            <a:spLocks noGrp="1"/>
          </p:cNvSpPr>
          <p:nvPr>
            <p:ph type="body" idx="1"/>
          </p:nvPr>
        </p:nvSpPr>
        <p:spPr>
          <a:xfrm>
            <a:off x="819150" y="1591850"/>
            <a:ext cx="7505700" cy="28470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Full-time student. </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Participated in extracurricular activities in high school. </a:t>
            </a:r>
            <a:endParaRPr sz="1500">
              <a:solidFill>
                <a:schemeClr val="lt1"/>
              </a:solidFill>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Times New Roman"/>
                <a:ea typeface="Times New Roman"/>
                <a:cs typeface="Times New Roman"/>
                <a:sym typeface="Times New Roman"/>
              </a:rPr>
              <a:t>Reasons for Seeking Career Counseling</a:t>
            </a:r>
            <a:endParaRPr>
              <a:latin typeface="Times New Roman"/>
              <a:ea typeface="Times New Roman"/>
              <a:cs typeface="Times New Roman"/>
              <a:sym typeface="Times New Roman"/>
            </a:endParaRPr>
          </a:p>
        </p:txBody>
      </p:sp>
      <p:sp>
        <p:nvSpPr>
          <p:cNvPr id="147" name="Google Shape;147;p16"/>
          <p:cNvSpPr txBox="1">
            <a:spLocks noGrp="1"/>
          </p:cNvSpPr>
          <p:nvPr>
            <p:ph type="body" idx="1"/>
          </p:nvPr>
        </p:nvSpPr>
        <p:spPr>
          <a:xfrm>
            <a:off x="819150" y="1491200"/>
            <a:ext cx="7505700" cy="29475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Referral from physician. </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Difficulty with sleeping, headaches and lack of energy. </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Unsure of what major to declare for undergraduate degree. </a:t>
            </a:r>
            <a:endParaRPr sz="1500">
              <a:solidFill>
                <a:schemeClr val="lt1"/>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7"/>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Times New Roman"/>
                <a:ea typeface="Times New Roman"/>
                <a:cs typeface="Times New Roman"/>
                <a:sym typeface="Times New Roman"/>
              </a:rPr>
              <a:t>Unique Problems that May Influence Counseling </a:t>
            </a:r>
            <a:endParaRPr>
              <a:latin typeface="Times New Roman"/>
              <a:ea typeface="Times New Roman"/>
              <a:cs typeface="Times New Roman"/>
              <a:sym typeface="Times New Roman"/>
            </a:endParaRPr>
          </a:p>
        </p:txBody>
      </p:sp>
      <p:sp>
        <p:nvSpPr>
          <p:cNvPr id="153" name="Google Shape;153;p17"/>
          <p:cNvSpPr txBox="1">
            <a:spLocks noGrp="1"/>
          </p:cNvSpPr>
          <p:nvPr>
            <p:ph type="body" idx="1"/>
          </p:nvPr>
        </p:nvSpPr>
        <p:spPr>
          <a:xfrm>
            <a:off x="819150" y="1561275"/>
            <a:ext cx="7505700" cy="28773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Cultural considerations. </a:t>
            </a:r>
            <a:endParaRPr sz="1500">
              <a:solidFill>
                <a:schemeClr val="lt1"/>
              </a:solidFill>
              <a:latin typeface="Times New Roman"/>
              <a:ea typeface="Times New Roman"/>
              <a:cs typeface="Times New Roman"/>
              <a:sym typeface="Times New Roman"/>
            </a:endParaRPr>
          </a:p>
          <a:p>
            <a:pPr marL="457200" lvl="0" indent="-311150" algn="l" rtl="0">
              <a:spcBef>
                <a:spcPts val="0"/>
              </a:spcBef>
              <a:spcAft>
                <a:spcPts val="0"/>
              </a:spcAft>
              <a:buClr>
                <a:schemeClr val="lt1"/>
              </a:buClr>
              <a:buSzPts val="1300"/>
              <a:buChar char="●"/>
            </a:pPr>
            <a:r>
              <a:rPr lang="en" sz="1500">
                <a:solidFill>
                  <a:schemeClr val="lt1"/>
                </a:solidFill>
                <a:latin typeface="Times New Roman"/>
                <a:ea typeface="Times New Roman"/>
                <a:cs typeface="Times New Roman"/>
                <a:sym typeface="Times New Roman"/>
              </a:rPr>
              <a:t>Possible diagnosis of depression.</a:t>
            </a:r>
            <a:r>
              <a:rPr lang="en">
                <a:solidFill>
                  <a:schemeClr val="lt1"/>
                </a:solidFill>
              </a:rPr>
              <a:t> </a:t>
            </a:r>
            <a:endParaRPr>
              <a:solidFill>
                <a:schemeClr val="lt1"/>
              </a:solidFill>
            </a:endParaRPr>
          </a:p>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Comparison to sibling’s successes. </a:t>
            </a:r>
            <a:endParaRPr sz="1500">
              <a:solidFill>
                <a:schemeClr val="lt1"/>
              </a:solidFill>
              <a:latin typeface="Times New Roman"/>
              <a:ea typeface="Times New Roman"/>
              <a:cs typeface="Times New Roman"/>
              <a:sym typeface="Times New Roman"/>
            </a:endParaRPr>
          </a:p>
          <a:p>
            <a:pPr marL="0" lvl="0" indent="0" algn="l" rtl="0">
              <a:spcBef>
                <a:spcPts val="1200"/>
              </a:spcBef>
              <a:spcAft>
                <a:spcPts val="1200"/>
              </a:spcAft>
              <a:buNone/>
            </a:pPr>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8"/>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Times New Roman"/>
                <a:ea typeface="Times New Roman"/>
                <a:cs typeface="Times New Roman"/>
                <a:sym typeface="Times New Roman"/>
              </a:rPr>
              <a:t>Chosen Career Theory and Major Concepts (S)</a:t>
            </a:r>
            <a:endParaRPr>
              <a:latin typeface="Times New Roman"/>
              <a:ea typeface="Times New Roman"/>
              <a:cs typeface="Times New Roman"/>
              <a:sym typeface="Times New Roman"/>
            </a:endParaRPr>
          </a:p>
        </p:txBody>
      </p:sp>
      <p:sp>
        <p:nvSpPr>
          <p:cNvPr id="159" name="Google Shape;159;p18"/>
          <p:cNvSpPr txBox="1">
            <a:spLocks noGrp="1"/>
          </p:cNvSpPr>
          <p:nvPr>
            <p:ph type="body" idx="1"/>
          </p:nvPr>
        </p:nvSpPr>
        <p:spPr>
          <a:xfrm>
            <a:off x="819150" y="1525100"/>
            <a:ext cx="7505700" cy="29136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Clr>
                <a:schemeClr val="lt1"/>
              </a:buClr>
              <a:buSzPts val="1500"/>
              <a:buChar char="●"/>
            </a:pPr>
            <a:r>
              <a:rPr lang="en" sz="1500">
                <a:solidFill>
                  <a:schemeClr val="lt1"/>
                </a:solidFill>
                <a:latin typeface="Times New Roman"/>
                <a:ea typeface="Times New Roman"/>
                <a:cs typeface="Times New Roman"/>
                <a:sym typeface="Times New Roman"/>
              </a:rPr>
              <a:t>John Holland’s Theory of Career Choice. </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Discover vocational interests and six personality types. </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Char char="●"/>
            </a:pPr>
            <a:r>
              <a:rPr lang="en" sz="1500">
                <a:solidFill>
                  <a:schemeClr val="lt1"/>
                </a:solidFill>
                <a:latin typeface="Times New Roman"/>
                <a:ea typeface="Times New Roman"/>
                <a:cs typeface="Times New Roman"/>
                <a:sym typeface="Times New Roman"/>
              </a:rPr>
              <a:t>Personality/Interests influence job choice and satisfaction.</a:t>
            </a:r>
            <a:r>
              <a:rPr lang="en" sz="1500">
                <a:solidFill>
                  <a:schemeClr val="lt1"/>
                </a:solidFill>
              </a:rPr>
              <a:t> </a:t>
            </a:r>
            <a:endParaRPr sz="150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9"/>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Times New Roman"/>
                <a:ea typeface="Times New Roman"/>
                <a:cs typeface="Times New Roman"/>
                <a:sym typeface="Times New Roman"/>
              </a:rPr>
              <a:t>Information Needed for Initial Assessment</a:t>
            </a:r>
            <a:endParaRPr>
              <a:latin typeface="Times New Roman"/>
              <a:ea typeface="Times New Roman"/>
              <a:cs typeface="Times New Roman"/>
              <a:sym typeface="Times New Roman"/>
            </a:endParaRPr>
          </a:p>
        </p:txBody>
      </p:sp>
      <p:sp>
        <p:nvSpPr>
          <p:cNvPr id="165" name="Google Shape;165;p19"/>
          <p:cNvSpPr txBox="1">
            <a:spLocks noGrp="1"/>
          </p:cNvSpPr>
          <p:nvPr>
            <p:ph type="body" idx="1"/>
          </p:nvPr>
        </p:nvSpPr>
        <p:spPr>
          <a:xfrm>
            <a:off x="819150" y="1525100"/>
            <a:ext cx="7505700" cy="29136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Perception of identity.</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Perception on the client’s talents. </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Perception of their future. </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Current goals. </a:t>
            </a:r>
            <a:endParaRPr sz="1500">
              <a:solidFill>
                <a:schemeClr val="lt1"/>
              </a:solidFill>
              <a:latin typeface="Times New Roman"/>
              <a:ea typeface="Times New Roman"/>
              <a:cs typeface="Times New Roman"/>
              <a:sym typeface="Times New Roman"/>
            </a:endParaRPr>
          </a:p>
          <a:p>
            <a:pPr marL="0" lvl="0" indent="0" algn="l" rtl="0">
              <a:spcBef>
                <a:spcPts val="1200"/>
              </a:spcBef>
              <a:spcAft>
                <a:spcPts val="1200"/>
              </a:spcAft>
              <a:buNone/>
            </a:pPr>
            <a:endParaRPr>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0"/>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Times New Roman"/>
                <a:ea typeface="Times New Roman"/>
                <a:cs typeface="Times New Roman"/>
                <a:sym typeface="Times New Roman"/>
              </a:rPr>
              <a:t>Career Resources and Assessments/Tools</a:t>
            </a:r>
            <a:endParaRPr>
              <a:latin typeface="Times New Roman"/>
              <a:ea typeface="Times New Roman"/>
              <a:cs typeface="Times New Roman"/>
              <a:sym typeface="Times New Roman"/>
            </a:endParaRPr>
          </a:p>
        </p:txBody>
      </p:sp>
      <p:sp>
        <p:nvSpPr>
          <p:cNvPr id="171" name="Google Shape;171;p20"/>
          <p:cNvSpPr txBox="1">
            <a:spLocks noGrp="1"/>
          </p:cNvSpPr>
          <p:nvPr>
            <p:ph type="body" idx="1"/>
          </p:nvPr>
        </p:nvSpPr>
        <p:spPr>
          <a:xfrm>
            <a:off x="819150" y="1525100"/>
            <a:ext cx="7505700" cy="29136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Local Resources: University Job Fairs, Meetings with professors within each major department &amp; Webinars/Conferences hosted through Chapman University. </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Online Resources: O*Net Interest Profiler &amp; My Next Step via O*Net. </a:t>
            </a:r>
            <a:endParaRPr sz="1500">
              <a:solidFill>
                <a:schemeClr val="lt1"/>
              </a:solidFill>
              <a:latin typeface="Times New Roman"/>
              <a:ea typeface="Times New Roman"/>
              <a:cs typeface="Times New Roman"/>
              <a:sym typeface="Times New Roman"/>
            </a:endParaRPr>
          </a:p>
          <a:p>
            <a:pPr marL="0" lvl="0" indent="0" algn="l" rtl="0">
              <a:spcBef>
                <a:spcPts val="1200"/>
              </a:spcBef>
              <a:spcAft>
                <a:spcPts val="1200"/>
              </a:spcAft>
              <a:buNone/>
            </a:pPr>
            <a:endParaRPr>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1"/>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Times New Roman"/>
                <a:ea typeface="Times New Roman"/>
                <a:cs typeface="Times New Roman"/>
                <a:sym typeface="Times New Roman"/>
              </a:rPr>
              <a:t>Steps in the Career Development Process</a:t>
            </a:r>
            <a:endParaRPr>
              <a:latin typeface="Times New Roman"/>
              <a:ea typeface="Times New Roman"/>
              <a:cs typeface="Times New Roman"/>
              <a:sym typeface="Times New Roman"/>
            </a:endParaRPr>
          </a:p>
        </p:txBody>
      </p:sp>
      <p:sp>
        <p:nvSpPr>
          <p:cNvPr id="177" name="Google Shape;177;p21"/>
          <p:cNvSpPr txBox="1">
            <a:spLocks noGrp="1"/>
          </p:cNvSpPr>
          <p:nvPr>
            <p:ph type="body" idx="1"/>
          </p:nvPr>
        </p:nvSpPr>
        <p:spPr>
          <a:xfrm>
            <a:off x="819150" y="1525100"/>
            <a:ext cx="7505700" cy="29136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Clr>
                <a:schemeClr val="lt1"/>
              </a:buClr>
              <a:buSzPts val="1500"/>
              <a:buFont typeface="Times New Roman"/>
              <a:buAutoNum type="arabicPeriod"/>
            </a:pPr>
            <a:r>
              <a:rPr lang="en" sz="1500">
                <a:solidFill>
                  <a:schemeClr val="lt1"/>
                </a:solidFill>
                <a:latin typeface="Times New Roman"/>
                <a:ea typeface="Times New Roman"/>
                <a:cs typeface="Times New Roman"/>
                <a:sym typeface="Times New Roman"/>
              </a:rPr>
              <a:t>Determine vocational interests and personality type. </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Font typeface="Times New Roman"/>
              <a:buAutoNum type="arabicPeriod"/>
            </a:pPr>
            <a:r>
              <a:rPr lang="en" sz="1500">
                <a:solidFill>
                  <a:schemeClr val="lt1"/>
                </a:solidFill>
                <a:latin typeface="Times New Roman"/>
                <a:ea typeface="Times New Roman"/>
                <a:cs typeface="Times New Roman"/>
                <a:sym typeface="Times New Roman"/>
              </a:rPr>
              <a:t>Analyze industries and potential job opportunities related to vocational interests. </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Font typeface="Times New Roman"/>
              <a:buAutoNum type="arabicPeriod"/>
            </a:pPr>
            <a:r>
              <a:rPr lang="en" sz="1500">
                <a:solidFill>
                  <a:schemeClr val="lt1"/>
                </a:solidFill>
                <a:latin typeface="Times New Roman"/>
                <a:ea typeface="Times New Roman"/>
                <a:cs typeface="Times New Roman"/>
                <a:sym typeface="Times New Roman"/>
              </a:rPr>
              <a:t>Utilize local resources. </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Font typeface="Times New Roman"/>
              <a:buAutoNum type="arabicPeriod"/>
            </a:pPr>
            <a:r>
              <a:rPr lang="en" sz="1500">
                <a:solidFill>
                  <a:schemeClr val="lt1"/>
                </a:solidFill>
                <a:latin typeface="Times New Roman"/>
                <a:ea typeface="Times New Roman"/>
                <a:cs typeface="Times New Roman"/>
                <a:sym typeface="Times New Roman"/>
              </a:rPr>
              <a:t>Create goals related to career development. </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Font typeface="Times New Roman"/>
              <a:buAutoNum type="arabicPeriod"/>
            </a:pPr>
            <a:r>
              <a:rPr lang="en" sz="1500">
                <a:solidFill>
                  <a:schemeClr val="lt1"/>
                </a:solidFill>
                <a:latin typeface="Times New Roman"/>
                <a:ea typeface="Times New Roman"/>
                <a:cs typeface="Times New Roman"/>
                <a:sym typeface="Times New Roman"/>
              </a:rPr>
              <a:t>Track progress and interventions utilized. </a:t>
            </a:r>
            <a:endParaRPr sz="1500">
              <a:solidFill>
                <a:schemeClr val="lt1"/>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2"/>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Times New Roman"/>
                <a:ea typeface="Times New Roman"/>
                <a:cs typeface="Times New Roman"/>
                <a:sym typeface="Times New Roman"/>
              </a:rPr>
              <a:t>Application of Ethical Principles and Standards</a:t>
            </a:r>
            <a:endParaRPr>
              <a:latin typeface="Times New Roman"/>
              <a:ea typeface="Times New Roman"/>
              <a:cs typeface="Times New Roman"/>
              <a:sym typeface="Times New Roman"/>
            </a:endParaRPr>
          </a:p>
        </p:txBody>
      </p:sp>
      <p:sp>
        <p:nvSpPr>
          <p:cNvPr id="183" name="Google Shape;183;p22"/>
          <p:cNvSpPr txBox="1">
            <a:spLocks noGrp="1"/>
          </p:cNvSpPr>
          <p:nvPr>
            <p:ph type="body" idx="1"/>
          </p:nvPr>
        </p:nvSpPr>
        <p:spPr>
          <a:xfrm>
            <a:off x="819150" y="1575275"/>
            <a:ext cx="7505700" cy="28635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Counselors working with individuals in the capacity of  career development,  will abide by the ethical values and principles set by the National Center Development Association.  </a:t>
            </a:r>
            <a:endParaRPr sz="1500">
              <a:solidFill>
                <a:schemeClr val="lt1"/>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3"/>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Times New Roman"/>
                <a:ea typeface="Times New Roman"/>
                <a:cs typeface="Times New Roman"/>
                <a:sym typeface="Times New Roman"/>
              </a:rPr>
              <a:t>Referrals</a:t>
            </a:r>
            <a:endParaRPr>
              <a:latin typeface="Times New Roman"/>
              <a:ea typeface="Times New Roman"/>
              <a:cs typeface="Times New Roman"/>
              <a:sym typeface="Times New Roman"/>
            </a:endParaRPr>
          </a:p>
        </p:txBody>
      </p:sp>
      <p:sp>
        <p:nvSpPr>
          <p:cNvPr id="189" name="Google Shape;189;p23"/>
          <p:cNvSpPr txBox="1">
            <a:spLocks noGrp="1"/>
          </p:cNvSpPr>
          <p:nvPr>
            <p:ph type="body" idx="1"/>
          </p:nvPr>
        </p:nvSpPr>
        <p:spPr>
          <a:xfrm>
            <a:off x="819150" y="1541800"/>
            <a:ext cx="7505700" cy="28968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Referrals are based on the needs of the client and will vary. </a:t>
            </a:r>
            <a:endParaRPr sz="1500">
              <a:solidFill>
                <a:schemeClr val="lt1"/>
              </a:solidFill>
              <a:latin typeface="Times New Roman"/>
              <a:ea typeface="Times New Roman"/>
              <a:cs typeface="Times New Roman"/>
              <a:sym typeface="Times New Roman"/>
            </a:endParaRPr>
          </a:p>
          <a:p>
            <a:pPr marL="457200" lvl="0" indent="-323850" algn="l" rtl="0">
              <a:spcBef>
                <a:spcPts val="0"/>
              </a:spcBef>
              <a:spcAft>
                <a:spcPts val="0"/>
              </a:spcAft>
              <a:buClr>
                <a:schemeClr val="lt1"/>
              </a:buClr>
              <a:buSzPts val="1500"/>
              <a:buFont typeface="Times New Roman"/>
              <a:buChar char="●"/>
            </a:pPr>
            <a:r>
              <a:rPr lang="en" sz="1500">
                <a:solidFill>
                  <a:schemeClr val="lt1"/>
                </a:solidFill>
                <a:latin typeface="Times New Roman"/>
                <a:ea typeface="Times New Roman"/>
                <a:cs typeface="Times New Roman"/>
                <a:sym typeface="Times New Roman"/>
              </a:rPr>
              <a:t>Referrals to another provider must abide the code of ethics. </a:t>
            </a:r>
            <a:endParaRPr sz="1500">
              <a:solidFill>
                <a:schemeClr val="lt1"/>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4"/>
          <p:cNvSpPr txBox="1">
            <a:spLocks noGrp="1"/>
          </p:cNvSpPr>
          <p:nvPr>
            <p:ph type="title"/>
          </p:nvPr>
        </p:nvSpPr>
        <p:spPr>
          <a:xfrm>
            <a:off x="819150" y="590975"/>
            <a:ext cx="7505700" cy="5640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latin typeface="Times New Roman"/>
                <a:ea typeface="Times New Roman"/>
                <a:cs typeface="Times New Roman"/>
                <a:sym typeface="Times New Roman"/>
              </a:rPr>
              <a:t>References</a:t>
            </a:r>
            <a:endParaRPr>
              <a:latin typeface="Times New Roman"/>
              <a:ea typeface="Times New Roman"/>
              <a:cs typeface="Times New Roman"/>
              <a:sym typeface="Times New Roman"/>
            </a:endParaRPr>
          </a:p>
        </p:txBody>
      </p:sp>
      <p:sp>
        <p:nvSpPr>
          <p:cNvPr id="195" name="Google Shape;195;p24"/>
          <p:cNvSpPr txBox="1">
            <a:spLocks noGrp="1"/>
          </p:cNvSpPr>
          <p:nvPr>
            <p:ph type="body" idx="1"/>
          </p:nvPr>
        </p:nvSpPr>
        <p:spPr>
          <a:xfrm>
            <a:off x="819150" y="1195725"/>
            <a:ext cx="7505700" cy="3243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150" dirty="0">
                <a:solidFill>
                  <a:schemeClr val="lt1"/>
                </a:solidFill>
                <a:highlight>
                  <a:srgbClr val="FFFFFF"/>
                </a:highlight>
                <a:latin typeface="Times New Roman"/>
                <a:ea typeface="Times New Roman"/>
                <a:cs typeface="Times New Roman"/>
                <a:sym typeface="Times New Roman"/>
              </a:rPr>
              <a:t>American Counseling Association. (2014). </a:t>
            </a:r>
            <a:r>
              <a:rPr lang="en" sz="1150" i="1" dirty="0">
                <a:solidFill>
                  <a:schemeClr val="lt1"/>
                </a:solidFill>
                <a:highlight>
                  <a:srgbClr val="FFFFFF"/>
                </a:highlight>
                <a:latin typeface="Times New Roman"/>
                <a:ea typeface="Times New Roman"/>
                <a:cs typeface="Times New Roman"/>
                <a:sym typeface="Times New Roman"/>
              </a:rPr>
              <a:t>2014 ACA code of ethics</a:t>
            </a:r>
            <a:r>
              <a:rPr lang="en" sz="1150" dirty="0">
                <a:solidFill>
                  <a:schemeClr val="lt1"/>
                </a:solidFill>
                <a:highlight>
                  <a:srgbClr val="FFFFFF"/>
                </a:highlight>
                <a:latin typeface="Times New Roman"/>
                <a:ea typeface="Times New Roman"/>
                <a:cs typeface="Times New Roman"/>
                <a:sym typeface="Times New Roman"/>
              </a:rPr>
              <a:t>. </a:t>
            </a:r>
            <a:endParaRPr sz="1150" dirty="0">
              <a:solidFill>
                <a:schemeClr val="lt1"/>
              </a:solidFill>
              <a:highlight>
                <a:srgbClr val="FFFFFF"/>
              </a:highlight>
              <a:latin typeface="Times New Roman"/>
              <a:ea typeface="Times New Roman"/>
              <a:cs typeface="Times New Roman"/>
              <a:sym typeface="Times New Roman"/>
            </a:endParaRPr>
          </a:p>
          <a:p>
            <a:pPr marL="0" lvl="0" indent="457200" algn="l" rtl="0">
              <a:spcBef>
                <a:spcPts val="1200"/>
              </a:spcBef>
              <a:spcAft>
                <a:spcPts val="0"/>
              </a:spcAft>
              <a:buNone/>
            </a:pPr>
            <a:r>
              <a:rPr lang="en" sz="1150" dirty="0">
                <a:solidFill>
                  <a:schemeClr val="lt1"/>
                </a:solidFill>
                <a:highlight>
                  <a:srgbClr val="FFFFFF"/>
                </a:highlight>
                <a:uFill>
                  <a:noFill/>
                </a:uFill>
                <a:latin typeface="Times New Roman"/>
                <a:ea typeface="Times New Roman"/>
                <a:cs typeface="Times New Roman"/>
                <a:sym typeface="Times New Roman"/>
              </a:rPr>
              <a:t>https://www.counseling.org/resources/aca-code-of-ethics.pdf</a:t>
            </a:r>
            <a:endParaRPr sz="1400" dirty="0">
              <a:solidFill>
                <a:schemeClr val="lt1"/>
              </a:solidFill>
              <a:latin typeface="Times New Roman"/>
              <a:ea typeface="Times New Roman"/>
              <a:cs typeface="Times New Roman"/>
              <a:sym typeface="Times New Roman"/>
            </a:endParaRPr>
          </a:p>
          <a:p>
            <a:pPr marL="0" lvl="0" indent="0" algn="l" rtl="0">
              <a:spcBef>
                <a:spcPts val="1200"/>
              </a:spcBef>
              <a:spcAft>
                <a:spcPts val="0"/>
              </a:spcAft>
              <a:buNone/>
            </a:pPr>
            <a:r>
              <a:rPr lang="en" sz="1100" dirty="0">
                <a:solidFill>
                  <a:schemeClr val="lt1"/>
                </a:solidFill>
                <a:latin typeface="Times New Roman"/>
                <a:ea typeface="Times New Roman"/>
                <a:cs typeface="Times New Roman"/>
                <a:sym typeface="Times New Roman"/>
              </a:rPr>
              <a:t>Brown, S. D., &amp; Lent, R. W. (2021). </a:t>
            </a:r>
            <a:r>
              <a:rPr lang="en" sz="1100" i="1" dirty="0">
                <a:solidFill>
                  <a:schemeClr val="lt1"/>
                </a:solidFill>
                <a:latin typeface="Times New Roman"/>
                <a:ea typeface="Times New Roman"/>
                <a:cs typeface="Times New Roman"/>
                <a:sym typeface="Times New Roman"/>
              </a:rPr>
              <a:t>Career development and counseling: Putting theory and research to work</a:t>
            </a:r>
            <a:r>
              <a:rPr lang="en" sz="1100" dirty="0">
                <a:solidFill>
                  <a:schemeClr val="lt1"/>
                </a:solidFill>
                <a:latin typeface="Times New Roman"/>
                <a:ea typeface="Times New Roman"/>
                <a:cs typeface="Times New Roman"/>
                <a:sym typeface="Times New Roman"/>
              </a:rPr>
              <a:t> </a:t>
            </a:r>
            <a:endParaRPr sz="1100" dirty="0">
              <a:solidFill>
                <a:schemeClr val="lt1"/>
              </a:solidFill>
              <a:latin typeface="Times New Roman"/>
              <a:ea typeface="Times New Roman"/>
              <a:cs typeface="Times New Roman"/>
              <a:sym typeface="Times New Roman"/>
            </a:endParaRPr>
          </a:p>
          <a:p>
            <a:pPr marL="0" lvl="0" indent="457200" algn="l" rtl="0">
              <a:spcBef>
                <a:spcPts val="1200"/>
              </a:spcBef>
              <a:spcAft>
                <a:spcPts val="0"/>
              </a:spcAft>
              <a:buNone/>
            </a:pPr>
            <a:r>
              <a:rPr lang="en" sz="1100" dirty="0">
                <a:solidFill>
                  <a:schemeClr val="lt1"/>
                </a:solidFill>
                <a:latin typeface="Times New Roman"/>
                <a:ea typeface="Times New Roman"/>
                <a:cs typeface="Times New Roman"/>
                <a:sym typeface="Times New Roman"/>
              </a:rPr>
              <a:t>(3rd ed.). John Wiley &amp; Sons. ISBN-13: 9781119580355.</a:t>
            </a:r>
            <a:endParaRPr sz="1100" dirty="0">
              <a:solidFill>
                <a:schemeClr val="lt1"/>
              </a:solidFill>
              <a:latin typeface="Times New Roman"/>
              <a:ea typeface="Times New Roman"/>
              <a:cs typeface="Times New Roman"/>
              <a:sym typeface="Times New Roman"/>
            </a:endParaRPr>
          </a:p>
          <a:p>
            <a:pPr marL="0" lvl="0" indent="0" algn="l" rtl="0">
              <a:spcBef>
                <a:spcPts val="1200"/>
              </a:spcBef>
              <a:spcAft>
                <a:spcPts val="0"/>
              </a:spcAft>
              <a:buNone/>
            </a:pPr>
            <a:r>
              <a:rPr lang="en" sz="1100" dirty="0">
                <a:solidFill>
                  <a:schemeClr val="lt1"/>
                </a:solidFill>
                <a:latin typeface="Times New Roman"/>
                <a:ea typeface="Times New Roman"/>
                <a:cs typeface="Times New Roman"/>
                <a:sym typeface="Times New Roman"/>
              </a:rPr>
              <a:t>National Career Development Association. (2015). </a:t>
            </a:r>
            <a:r>
              <a:rPr lang="en" sz="1100" i="1" dirty="0">
                <a:solidFill>
                  <a:schemeClr val="lt1"/>
                </a:solidFill>
                <a:latin typeface="Times New Roman"/>
                <a:ea typeface="Times New Roman"/>
                <a:cs typeface="Times New Roman"/>
                <a:sym typeface="Times New Roman"/>
              </a:rPr>
              <a:t>2015 NCDA code of ethics</a:t>
            </a:r>
            <a:r>
              <a:rPr lang="en" sz="1100" dirty="0">
                <a:solidFill>
                  <a:schemeClr val="lt1"/>
                </a:solidFill>
                <a:latin typeface="Times New Roman"/>
                <a:ea typeface="Times New Roman"/>
                <a:cs typeface="Times New Roman"/>
                <a:sym typeface="Times New Roman"/>
              </a:rPr>
              <a:t>. </a:t>
            </a:r>
            <a:endParaRPr sz="1100" dirty="0">
              <a:solidFill>
                <a:schemeClr val="lt1"/>
              </a:solidFill>
              <a:latin typeface="Times New Roman"/>
              <a:ea typeface="Times New Roman"/>
              <a:cs typeface="Times New Roman"/>
              <a:sym typeface="Times New Roman"/>
            </a:endParaRPr>
          </a:p>
          <a:p>
            <a:pPr marL="0" lvl="0" indent="457200" algn="l" rtl="0">
              <a:spcBef>
                <a:spcPts val="1200"/>
              </a:spcBef>
              <a:spcAft>
                <a:spcPts val="0"/>
              </a:spcAft>
              <a:buNone/>
            </a:pPr>
            <a:r>
              <a:rPr lang="en" sz="1100" dirty="0">
                <a:solidFill>
                  <a:schemeClr val="lt1"/>
                </a:solidFill>
                <a:uFill>
                  <a:noFill/>
                </a:uFill>
                <a:latin typeface="Times New Roman"/>
                <a:ea typeface="Times New Roman"/>
                <a:cs typeface="Times New Roman"/>
                <a:sym typeface="Times New Roman"/>
              </a:rPr>
              <a:t>https://www.ncda.org/aws/NCDA/asset_manager/get_file/3395</a:t>
            </a:r>
            <a:endParaRPr sz="1100" dirty="0">
              <a:solidFill>
                <a:schemeClr val="lt1"/>
              </a:solidFill>
              <a:latin typeface="Times New Roman"/>
              <a:ea typeface="Times New Roman"/>
              <a:cs typeface="Times New Roman"/>
              <a:sym typeface="Times New Roman"/>
            </a:endParaRPr>
          </a:p>
          <a:p>
            <a:pPr marL="0" lvl="0" indent="0" algn="l" rtl="0">
              <a:spcBef>
                <a:spcPts val="1200"/>
              </a:spcBef>
              <a:spcAft>
                <a:spcPts val="0"/>
              </a:spcAft>
              <a:buNone/>
            </a:pPr>
            <a:r>
              <a:rPr lang="en" sz="1100" dirty="0">
                <a:solidFill>
                  <a:schemeClr val="lt1"/>
                </a:solidFill>
                <a:latin typeface="Times New Roman"/>
                <a:ea typeface="Times New Roman"/>
                <a:cs typeface="Times New Roman"/>
                <a:sym typeface="Times New Roman"/>
              </a:rPr>
              <a:t>O*Net. (2024, February 20). O*Net interest profiler. https://www.onetcenter.org/IP.html#overview</a:t>
            </a:r>
            <a:endParaRPr sz="1100" dirty="0">
              <a:solidFill>
                <a:schemeClr val="lt1"/>
              </a:solidFill>
              <a:latin typeface="Times New Roman"/>
              <a:ea typeface="Times New Roman"/>
              <a:cs typeface="Times New Roman"/>
              <a:sym typeface="Times New Roman"/>
            </a:endParaRPr>
          </a:p>
          <a:p>
            <a:pPr marL="0" lvl="0" indent="0" algn="l" rtl="0">
              <a:spcBef>
                <a:spcPts val="1200"/>
              </a:spcBef>
              <a:spcAft>
                <a:spcPts val="0"/>
              </a:spcAft>
              <a:buNone/>
            </a:pPr>
            <a:r>
              <a:rPr lang="en" sz="1100" dirty="0">
                <a:solidFill>
                  <a:schemeClr val="lt1"/>
                </a:solidFill>
                <a:latin typeface="Times New Roman"/>
                <a:ea typeface="Times New Roman"/>
                <a:cs typeface="Times New Roman"/>
                <a:sym typeface="Times New Roman"/>
              </a:rPr>
              <a:t>Ramandeep, K., Surjit Kaur, P., &amp; Amandeep Kaur, B. (2021). Analysis of a conceptual framework of john holland’s theory of </a:t>
            </a:r>
            <a:endParaRPr sz="1100" dirty="0">
              <a:solidFill>
                <a:schemeClr val="lt1"/>
              </a:solidFill>
              <a:latin typeface="Times New Roman"/>
              <a:ea typeface="Times New Roman"/>
              <a:cs typeface="Times New Roman"/>
              <a:sym typeface="Times New Roman"/>
            </a:endParaRPr>
          </a:p>
          <a:p>
            <a:pPr marL="0" lvl="0" indent="457200" algn="l" rtl="0">
              <a:spcBef>
                <a:spcPts val="1200"/>
              </a:spcBef>
              <a:spcAft>
                <a:spcPts val="0"/>
              </a:spcAft>
              <a:buNone/>
            </a:pPr>
            <a:r>
              <a:rPr lang="en" sz="1100" dirty="0">
                <a:solidFill>
                  <a:schemeClr val="lt1"/>
                </a:solidFill>
                <a:latin typeface="Times New Roman"/>
                <a:ea typeface="Times New Roman"/>
                <a:cs typeface="Times New Roman"/>
                <a:sym typeface="Times New Roman"/>
              </a:rPr>
              <a:t>career satisfaction. </a:t>
            </a:r>
            <a:r>
              <a:rPr lang="en" sz="1100" i="1" dirty="0">
                <a:solidFill>
                  <a:schemeClr val="lt1"/>
                </a:solidFill>
                <a:latin typeface="Times New Roman"/>
                <a:ea typeface="Times New Roman"/>
                <a:cs typeface="Times New Roman"/>
                <a:sym typeface="Times New Roman"/>
              </a:rPr>
              <a:t>Medico-Legal Update</a:t>
            </a:r>
            <a:r>
              <a:rPr lang="en" sz="1100" dirty="0">
                <a:solidFill>
                  <a:schemeClr val="lt1"/>
                </a:solidFill>
                <a:latin typeface="Times New Roman"/>
                <a:ea typeface="Times New Roman"/>
                <a:cs typeface="Times New Roman"/>
                <a:sym typeface="Times New Roman"/>
              </a:rPr>
              <a:t>, </a:t>
            </a:r>
            <a:r>
              <a:rPr lang="en" sz="1100" i="1" dirty="0">
                <a:solidFill>
                  <a:schemeClr val="lt1"/>
                </a:solidFill>
                <a:latin typeface="Times New Roman"/>
                <a:ea typeface="Times New Roman"/>
                <a:cs typeface="Times New Roman"/>
                <a:sym typeface="Times New Roman"/>
              </a:rPr>
              <a:t>21</a:t>
            </a:r>
            <a:r>
              <a:rPr lang="en" sz="1100" dirty="0">
                <a:solidFill>
                  <a:schemeClr val="lt1"/>
                </a:solidFill>
                <a:latin typeface="Times New Roman"/>
                <a:ea typeface="Times New Roman"/>
                <a:cs typeface="Times New Roman"/>
                <a:sym typeface="Times New Roman"/>
              </a:rPr>
              <a:t>(3), 13–18. https://doi-org.lopes.idm.oclc.org/10.37506/mlu.v21i3.2957</a:t>
            </a:r>
            <a:endParaRPr sz="1100" dirty="0">
              <a:solidFill>
                <a:schemeClr val="lt1"/>
              </a:solidFill>
              <a:latin typeface="Times New Roman"/>
              <a:ea typeface="Times New Roman"/>
              <a:cs typeface="Times New Roman"/>
              <a:sym typeface="Times New Roman"/>
            </a:endParaRPr>
          </a:p>
          <a:p>
            <a:pPr marL="0" lvl="0" indent="0" algn="l" rtl="0">
              <a:spcBef>
                <a:spcPts val="1200"/>
              </a:spcBef>
              <a:spcAft>
                <a:spcPts val="1200"/>
              </a:spcAft>
              <a:buNone/>
            </a:pPr>
            <a:endParaRPr sz="1000" dirty="0">
              <a:solidFill>
                <a:schemeClr val="lt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1847</Words>
  <Application>Microsoft Office PowerPoint</Application>
  <PresentationFormat>On-screen Show (16:9)</PresentationFormat>
  <Paragraphs>66</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Times New Roman</vt:lpstr>
      <vt:lpstr>Arial</vt:lpstr>
      <vt:lpstr>Calibri</vt:lpstr>
      <vt:lpstr>Nunito</vt:lpstr>
      <vt:lpstr>Shift</vt:lpstr>
      <vt:lpstr>Career Counseling Presentation </vt:lpstr>
      <vt:lpstr>Basic Demographics </vt:lpstr>
      <vt:lpstr>Career Development </vt:lpstr>
      <vt:lpstr>Reasons for Seeking Career Counseling</vt:lpstr>
      <vt:lpstr>Unique Problems that May Influence Counseling </vt:lpstr>
      <vt:lpstr>Chosen Career Theory and Major Concepts (S)</vt:lpstr>
      <vt:lpstr>Information Needed for Initial Assessment</vt:lpstr>
      <vt:lpstr>Career Resources and Assessments/Tools</vt:lpstr>
      <vt:lpstr>Steps in the Career Development Process</vt:lpstr>
      <vt:lpstr>Application of Ethical Principles and Standards</vt:lpstr>
      <vt:lpstr>Referrals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Counseling Presentation</dc:title>
  <dc:creator>Admin</dc:creator>
  <cp:lastModifiedBy>Admin</cp:lastModifiedBy>
  <cp:revision>3</cp:revision>
  <dcterms:modified xsi:type="dcterms:W3CDTF">2026-05-20T13:31:00Z</dcterms:modified>
</cp:coreProperties>
</file>