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embeddedFontLst>
    <p:embeddedFont>
      <p:font typeface="Century Gothic"/>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gVaX4J5es11KO4W6RYsSvR6FQD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enturyGothic-regular.fntdata"/><Relationship Id="rId11" Type="http://schemas.openxmlformats.org/officeDocument/2006/relationships/slide" Target="slides/slide7.xml"/><Relationship Id="rId22" Type="http://schemas.openxmlformats.org/officeDocument/2006/relationships/font" Target="fonts/CenturyGothic-italic.fntdata"/><Relationship Id="rId10" Type="http://schemas.openxmlformats.org/officeDocument/2006/relationships/slide" Target="slides/slide6.xml"/><Relationship Id="rId21" Type="http://schemas.openxmlformats.org/officeDocument/2006/relationships/font" Target="fonts/CenturyGothic-bold.fntdata"/><Relationship Id="rId13" Type="http://schemas.openxmlformats.org/officeDocument/2006/relationships/slide" Target="slides/slide9.xml"/><Relationship Id="rId24" Type="http://customschemas.google.com/relationships/presentationmetadata" Target="metadata"/><Relationship Id="rId12" Type="http://schemas.openxmlformats.org/officeDocument/2006/relationships/slide" Target="slides/slide8.xml"/><Relationship Id="rId23"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Times New Roman"/>
                <a:ea typeface="Times New Roman"/>
                <a:cs typeface="Times New Roman"/>
                <a:sym typeface="Times New Roman"/>
              </a:rPr>
              <a:t>I will be leading a psychotherapy group for domestic violence group for non-offenders. This group is unlike task, counseling, brief and psychoeducational groups due to the ability to analyze the cause of undesired behaviors, provide confrontation and create an environment to implement change. Utilizing the knowledge to reanalyze past experiences can provide positive change as self-awareness is discovered and new behaviors/mindsets can be developed. The group environment supports the members in sharing similar life experiences and finding a community within their pain. Psychotherapy groups allow for examining emotional blocks created as trauma responses from previous traumatic experiences (Corey et al., 2018). </a:t>
            </a:r>
            <a:endParaRPr sz="1200">
              <a:solidFill>
                <a:schemeClr val="dk1"/>
              </a:solidFill>
              <a:latin typeface="Times New Roman"/>
              <a:ea typeface="Times New Roman"/>
              <a:cs typeface="Times New Roman"/>
              <a:sym typeface="Times New Roman"/>
            </a:endParaRPr>
          </a:p>
        </p:txBody>
      </p:sp>
      <p:sp>
        <p:nvSpPr>
          <p:cNvPr id="263" name="Google Shape;26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dk1"/>
                </a:solidFill>
                <a:latin typeface="Times New Roman"/>
                <a:ea typeface="Times New Roman"/>
                <a:cs typeface="Times New Roman"/>
                <a:sym typeface="Times New Roman"/>
              </a:rPr>
              <a:t>Psychotherapy groups allow for integrating different theoretical approaches to analyze the client’s conscious and uncurious thoughts that influence their behaviors. I will be able to help the clients find insight into their feelings, behaviors, and unconscious thoughts by analyzing their past experiences. The screening process will require individuals to have the ability to voice their feelings and be able to interact with others (Ostergard et al., 2022). The interaction between members of the group contributes to the overall outcome of their change in mindsets/behaviors. Domestic violence survivors will have common/relatable life experiences, but each member will have a different perceptive on these events. </a:t>
            </a:r>
            <a:endParaRPr>
              <a:solidFill>
                <a:schemeClr val="dk1"/>
              </a:solidFill>
              <a:latin typeface="Times New Roman"/>
              <a:ea typeface="Times New Roman"/>
              <a:cs typeface="Times New Roman"/>
              <a:sym typeface="Times New Roman"/>
            </a:endParaRPr>
          </a:p>
        </p:txBody>
      </p:sp>
      <p:sp>
        <p:nvSpPr>
          <p:cNvPr id="270" name="Google Shape;27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Domestic Violence can occur to any individual in a romantic relationship that is abused emotionally, physically, or sexually by their partner. Individuals before the age of 25 are still in the stage of brain development where their frontal lobe is still not adequately developed. Adolescence and early adulthood hold the most changes within the brain's development and structure that influence an individual's decision-making abilities (Guyer et al., 2023). If an individual endures psychological, emotional, or sexual abuse from their partner, their development is affected. Children who have witnessed domestic violence may struggle with the inability to pay attention, struggle with memory retention, and experience disruption within their nervous system (Tsavoussis et al., 2014). </a:t>
            </a:r>
            <a:endParaRPr>
              <a:latin typeface="Times New Roman"/>
              <a:ea typeface="Times New Roman"/>
              <a:cs typeface="Times New Roman"/>
              <a:sym typeface="Times New Roman"/>
            </a:endParaRPr>
          </a:p>
        </p:txBody>
      </p:sp>
      <p:sp>
        <p:nvSpPr>
          <p:cNvPr id="277" name="Google Shape;2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dk1"/>
                </a:solidFill>
                <a:latin typeface="Times New Roman"/>
                <a:ea typeface="Times New Roman"/>
                <a:cs typeface="Times New Roman"/>
                <a:sym typeface="Times New Roman"/>
              </a:rPr>
              <a:t>1 in 4 women is affected by their partner's actions of domestic violence within their lifetime (Howard &amp; Arbaugh, 2019). Domestic Violence survivors may experience Post Traumatic Stress Disorder that causes flashbacks, nightmares, intrusive thoughts, emotional distress, and inability to function (Tsavoussis et al., 2014). Individuals in heterosexual, homosexual, or polygamous relationships can be victims of domestic violence. There is a stigma that only heterosexual males are abusers and women are the victims. Women can also be abusers, and the male can be a victim. Domestic violence occurs within homosexual relationships at a high rate as well as heterosexual relationships. </a:t>
            </a:r>
            <a:endParaRPr/>
          </a:p>
          <a:p>
            <a:pPr indent="0" lvl="0" marL="0" rtl="0" algn="l">
              <a:spcBef>
                <a:spcPts val="0"/>
              </a:spcBef>
              <a:spcAft>
                <a:spcPts val="0"/>
              </a:spcAft>
              <a:buNone/>
            </a:pPr>
            <a:r>
              <a:t/>
            </a:r>
            <a:endParaRPr/>
          </a:p>
        </p:txBody>
      </p:sp>
      <p:sp>
        <p:nvSpPr>
          <p:cNvPr id="284" name="Google Shape;28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I am responsible for being a culturally competent counselor and ensuring that the client does not face harm within my care (American Counseling Association, 2014, A.4.a. &amp; B.1.a.). Understanding the historical oppression individuals of different racial backgrounds have endured before speaking about the pressure they face today will help the counseling relationship (Howard &amp; Arbaugh, 2019). I must ensure to listen to my clients and allow them to tell me how their culture affects their worldview. I must also be mindful of analyzing their relationship with religion and how that shapes their perspective. </a:t>
            </a:r>
            <a:endParaRPr/>
          </a:p>
          <a:p>
            <a:pPr indent="0" lvl="0" marL="0" rtl="0" algn="l">
              <a:spcBef>
                <a:spcPts val="0"/>
              </a:spcBef>
              <a:spcAft>
                <a:spcPts val="0"/>
              </a:spcAft>
              <a:buNone/>
            </a:pPr>
            <a:r>
              <a:t/>
            </a:r>
            <a:endParaRPr>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291" name="Google Shape;29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The ideal range of session would be 10 to 12 sessions. If the group is struggling to make it to the last stage of group counseling, then I would extend it to ensure that the members are ready for the termination of group sessions. If there is client that still needs assistance then I can recommend individual counseling. If the group has completed the last stage of group counseling and the sessions continue there is a risk that productivity/purpose declines. </a:t>
            </a:r>
            <a:endParaRPr>
              <a:latin typeface="Times New Roman"/>
              <a:ea typeface="Times New Roman"/>
              <a:cs typeface="Times New Roman"/>
              <a:sym typeface="Times New Roman"/>
            </a:endParaRPr>
          </a:p>
        </p:txBody>
      </p:sp>
      <p:sp>
        <p:nvSpPr>
          <p:cNvPr id="298" name="Google Shape;29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The group size will be small, and five individuals would be the ideal size to ensure that each member can speak and feel seen throughout the counseling process. If the group size exceeds eight individuals, then there is a risk that a member may be unintentionally harmed by not feeling seen, heard, or neglected. I want to keep the age group in a similar range to help the clients feel connected to one another. If the age group is too drastic, it may affect the ability for members to connect with each other. </a:t>
            </a:r>
            <a:endParaRPr/>
          </a:p>
        </p:txBody>
      </p:sp>
      <p:sp>
        <p:nvSpPr>
          <p:cNvPr id="305" name="Google Shape;30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I want all members to walk away from their group sessions with a sense of belonging, understanding, and tools to handle their triggers. The main objective to address throughout sessions would be to understand the true nature of their relationship with their abusive partner (Howard &amp; Arbaugh, 2019). Replace blame and guilt with clarity/insight. Identity healthy coping skills when confronted with stressors/triggers. Discover their needs and wants within their daily lives without the consideration of a partner/spouse. I would help the individual understand that the abuse occurred due to the actions of their partners that could have stemmed from previous abuse, insecurities, and narcissism. Domestic violence is not the victim's fault, and understanding how to rebuild from trauma is vital for healing. </a:t>
            </a:r>
            <a:endParaRPr>
              <a:latin typeface="Times New Roman"/>
              <a:ea typeface="Times New Roman"/>
              <a:cs typeface="Times New Roman"/>
              <a:sym typeface="Times New Roman"/>
            </a:endParaRPr>
          </a:p>
        </p:txBody>
      </p:sp>
      <p:sp>
        <p:nvSpPr>
          <p:cNvPr id="312" name="Google Shape;31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Psychoanalytic therapy utilizing Cognitive Behavioral Therapy techniques helps individuals of domestic violence with insight into the abuse they endured. I would use the methods from feminist therapy to guide my perspective on cultural considerations and the oppression prevalent within all communities. Cognitive behavioral therapy helps the client analyze why they feel the way they do regarding triggers/stressors. Analyzing the antecedent, behavior, and consequence of life events will help the client grow self-awareness of behaviors that stem from unconscious thoughts. They can understand why they need to return to their abusive spouse as they are in a trauma bond with them. When they recognize triggers/stressors, they can utilize a coping skill instead of engaging in unhealthy behavior or contacting their abuser.</a:t>
            </a:r>
            <a:endParaRPr>
              <a:latin typeface="Times New Roman"/>
              <a:ea typeface="Times New Roman"/>
              <a:cs typeface="Times New Roman"/>
              <a:sym typeface="Times New Roman"/>
            </a:endParaRPr>
          </a:p>
        </p:txBody>
      </p:sp>
      <p:sp>
        <p:nvSpPr>
          <p:cNvPr id="319" name="Google Shape;31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must be able to follow legal and ethical standards provided to me by the American Counseling Association and my state licensure board (Corey et al., 2018). Domestic Violence Survivors are at higher risk of being exposed to violence. It is essential to ensure that individuals have resources to escape an unsafe situation. I must screen each visit to determine if any members are at risk of their lives and if they are experiencing threats to their lives. I am responsible for ensuring that my clients do not face harm and are advocated for (American Counseling Association, 2014, A.4.a. &amp; A.7.a.). I must provide to educate the importance of confidentiality to avoid the possibility of harm. </a:t>
            </a:r>
            <a:endParaRPr/>
          </a:p>
        </p:txBody>
      </p:sp>
      <p:sp>
        <p:nvSpPr>
          <p:cNvPr id="326" name="Google Shape;32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I would begin with the fundamental demographic analysis of age, race, gender, sexuality, and marital status. This would help me analyze how to structure the groups if the members wanted to be in specific groups determined by gender, sexuality, or marital status. If the individuals have not been my client previously, it helps me get to know my potential clients for the group sessions. I would want to know where they live to help find local resources within their communities. </a:t>
            </a:r>
            <a:endParaRPr>
              <a:latin typeface="Times New Roman"/>
              <a:ea typeface="Times New Roman"/>
              <a:cs typeface="Times New Roman"/>
              <a:sym typeface="Times New Roman"/>
            </a:endParaRPr>
          </a:p>
        </p:txBody>
      </p:sp>
      <p:sp>
        <p:nvSpPr>
          <p:cNvPr id="333" name="Google Shape;33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imes New Roman"/>
                <a:ea typeface="Times New Roman"/>
                <a:cs typeface="Times New Roman"/>
                <a:sym typeface="Times New Roman"/>
              </a:rPr>
              <a:t>The following questions would be asked: 1. Do you have a history of mental illness? If yes, please explain. 2. Have you experienced Domestic Violence? 3. Are there any medical conditions that affect your daily life? 4. Have you endured sexual abuse? 5. Have you endured emotional abuse? 6. Do you prefer same-sex counseling groups? 7. Do you prefer counseling groups that are co-sex? 8. Are you taking any medications for your mental illness? 9. Have you participated in individual counseling before group counseling? 10. Are you experiencing suicidal thoughts? I would ask these questions to ensure I am screening for mental health history, self-harm, and past traumas. </a:t>
            </a:r>
            <a:endParaRPr>
              <a:latin typeface="Times New Roman"/>
              <a:ea typeface="Times New Roman"/>
              <a:cs typeface="Times New Roman"/>
              <a:sym typeface="Times New Roman"/>
            </a:endParaRPr>
          </a:p>
        </p:txBody>
      </p:sp>
      <p:sp>
        <p:nvSpPr>
          <p:cNvPr id="340" name="Google Shape;34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6" name="Shape 26"/>
        <p:cNvGrpSpPr/>
        <p:nvPr/>
      </p:nvGrpSpPr>
      <p:grpSpPr>
        <a:xfrm>
          <a:off x="0" y="0"/>
          <a:ext cx="0" cy="0"/>
          <a:chOff x="0" y="0"/>
          <a:chExt cx="0" cy="0"/>
        </a:xfrm>
      </p:grpSpPr>
      <p:grpSp>
        <p:nvGrpSpPr>
          <p:cNvPr id="27" name="Google Shape;27;p17"/>
          <p:cNvGrpSpPr/>
          <p:nvPr/>
        </p:nvGrpSpPr>
        <p:grpSpPr>
          <a:xfrm>
            <a:off x="0" y="-2373"/>
            <a:ext cx="12192000" cy="6867027"/>
            <a:chOff x="0" y="-2373"/>
            <a:chExt cx="12192000" cy="6867027"/>
          </a:xfrm>
        </p:grpSpPr>
        <p:sp>
          <p:nvSpPr>
            <p:cNvPr id="28" name="Google Shape;28;p1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7"/>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7"/>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7"/>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7"/>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7"/>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5" name="Google Shape;35;p17"/>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7"/>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440"/>
              <a:buNone/>
              <a:defRPr cap="none">
                <a:solidFill>
                  <a:schemeClr val="accent1"/>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37" name="Google Shape;37;p17"/>
          <p:cNvSpPr txBox="1"/>
          <p:nvPr>
            <p:ph idx="10" type="dt"/>
          </p:nvPr>
        </p:nvSpPr>
        <p:spPr>
          <a:xfrm rot="5400000">
            <a:off x="10089390" y="1792223"/>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1" type="ftr"/>
          </p:nvPr>
        </p:nvSpPr>
        <p:spPr>
          <a:xfrm rot="5400000">
            <a:off x="8959592" y="3226820"/>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7"/>
          <p:cNvSpPr txBox="1"/>
          <p:nvPr>
            <p:ph idx="12" type="sldNum"/>
          </p:nvPr>
        </p:nvSpPr>
        <p:spPr>
          <a:xfrm>
            <a:off x="10351008" y="292608"/>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 name="Shape 41"/>
        <p:cNvGrpSpPr/>
        <p:nvPr/>
      </p:nvGrpSpPr>
      <p:grpSpPr>
        <a:xfrm>
          <a:off x="0" y="0"/>
          <a:ext cx="0" cy="0"/>
          <a:chOff x="0" y="0"/>
          <a:chExt cx="0" cy="0"/>
        </a:xfrm>
      </p:grpSpPr>
      <p:sp>
        <p:nvSpPr>
          <p:cNvPr id="42" name="Google Shape;42;p18"/>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8"/>
          <p:cNvSpPr txBox="1"/>
          <p:nvPr>
            <p:ph idx="1" type="body"/>
          </p:nvPr>
        </p:nvSpPr>
        <p:spPr>
          <a:xfrm>
            <a:off x="1154955" y="2603500"/>
            <a:ext cx="8761412" cy="34163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4" name="Google Shape;44;p18"/>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8"/>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47" name="Shape 47"/>
        <p:cNvGrpSpPr/>
        <p:nvPr/>
      </p:nvGrpSpPr>
      <p:grpSpPr>
        <a:xfrm>
          <a:off x="0" y="0"/>
          <a:ext cx="0" cy="0"/>
          <a:chOff x="0" y="0"/>
          <a:chExt cx="0" cy="0"/>
        </a:xfrm>
      </p:grpSpPr>
      <p:grpSp>
        <p:nvGrpSpPr>
          <p:cNvPr id="48" name="Google Shape;48;p19"/>
          <p:cNvGrpSpPr/>
          <p:nvPr/>
        </p:nvGrpSpPr>
        <p:grpSpPr>
          <a:xfrm>
            <a:off x="0" y="-2373"/>
            <a:ext cx="12192000" cy="6867027"/>
            <a:chOff x="0" y="-2373"/>
            <a:chExt cx="12192000" cy="6867027"/>
          </a:xfrm>
        </p:grpSpPr>
        <p:sp>
          <p:nvSpPr>
            <p:cNvPr id="49" name="Google Shape;49;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9"/>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9"/>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9"/>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9"/>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9"/>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9"/>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9"/>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9"/>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8" name="Google Shape;58;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9" name="Google Shape;59;p19"/>
          <p:cNvSpPr txBox="1"/>
          <p:nvPr>
            <p:ph type="title"/>
          </p:nvPr>
        </p:nvSpPr>
        <p:spPr>
          <a:xfrm>
            <a:off x="1154956" y="2677645"/>
            <a:ext cx="4351023" cy="228382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 type="body"/>
          </p:nvPr>
        </p:nvSpPr>
        <p:spPr>
          <a:xfrm>
            <a:off x="6895558" y="2677644"/>
            <a:ext cx="3755379" cy="2283823"/>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600"/>
              <a:buNone/>
              <a:defRPr sz="2000" cap="none">
                <a:solidFill>
                  <a:schemeClr val="accent1"/>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61" name="Google Shape;61;p19"/>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9"/>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20"/>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0"/>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8" name="Google Shape;68;p20"/>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9" name="Google Shape;69;p20"/>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 name="Shape 72"/>
        <p:cNvGrpSpPr/>
        <p:nvPr/>
      </p:nvGrpSpPr>
      <p:grpSpPr>
        <a:xfrm>
          <a:off x="0" y="0"/>
          <a:ext cx="0" cy="0"/>
          <a:chOff x="0" y="0"/>
          <a:chExt cx="0" cy="0"/>
        </a:xfrm>
      </p:grpSpPr>
      <p:sp>
        <p:nvSpPr>
          <p:cNvPr id="73" name="Google Shape;73;p21"/>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1"/>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5" name="Google Shape;75;p21"/>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6" name="Google Shape;76;p21"/>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7" name="Google Shape;77;p21"/>
          <p:cNvSpPr txBox="1"/>
          <p:nvPr>
            <p:ph idx="4" type="body"/>
          </p:nvPr>
        </p:nvSpPr>
        <p:spPr>
          <a:xfrm>
            <a:off x="6208710" y="3179762"/>
            <a:ext cx="4825159" cy="284003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8" name="Google Shape;78;p21"/>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22"/>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2"/>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2"/>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6" name="Shape 86"/>
        <p:cNvGrpSpPr/>
        <p:nvPr/>
      </p:nvGrpSpPr>
      <p:grpSpPr>
        <a:xfrm>
          <a:off x="0" y="0"/>
          <a:ext cx="0" cy="0"/>
          <a:chOff x="0" y="0"/>
          <a:chExt cx="0" cy="0"/>
        </a:xfrm>
      </p:grpSpPr>
      <p:sp>
        <p:nvSpPr>
          <p:cNvPr id="87" name="Google Shape;87;p23"/>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3"/>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91" name="Shape 91"/>
        <p:cNvGrpSpPr/>
        <p:nvPr/>
      </p:nvGrpSpPr>
      <p:grpSpPr>
        <a:xfrm>
          <a:off x="0" y="0"/>
          <a:ext cx="0" cy="0"/>
          <a:chOff x="0" y="0"/>
          <a:chExt cx="0" cy="0"/>
        </a:xfrm>
      </p:grpSpPr>
      <p:grpSp>
        <p:nvGrpSpPr>
          <p:cNvPr id="92" name="Google Shape;92;p24"/>
          <p:cNvGrpSpPr/>
          <p:nvPr/>
        </p:nvGrpSpPr>
        <p:grpSpPr>
          <a:xfrm>
            <a:off x="0" y="-2373"/>
            <a:ext cx="12192000" cy="6867027"/>
            <a:chOff x="0" y="-2373"/>
            <a:chExt cx="12192000" cy="6867027"/>
          </a:xfrm>
        </p:grpSpPr>
        <p:sp>
          <p:nvSpPr>
            <p:cNvPr id="93" name="Google Shape;93;p2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4"/>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4"/>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4"/>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4"/>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4"/>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4"/>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4"/>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4"/>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02" name="Google Shape;102;p2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03" name="Google Shape;103;p24"/>
          <p:cNvSpPr txBox="1"/>
          <p:nvPr>
            <p:ph type="title"/>
          </p:nvPr>
        </p:nvSpPr>
        <p:spPr>
          <a:xfrm>
            <a:off x="1154954" y="1295400"/>
            <a:ext cx="2793159"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4"/>
          <p:cNvSpPr txBox="1"/>
          <p:nvPr>
            <p:ph idx="1" type="body"/>
          </p:nvPr>
        </p:nvSpPr>
        <p:spPr>
          <a:xfrm>
            <a:off x="5781146" y="1447800"/>
            <a:ext cx="5190065" cy="4572000"/>
          </a:xfrm>
          <a:prstGeom prst="rect">
            <a:avLst/>
          </a:prstGeom>
          <a:noFill/>
          <a:ln>
            <a:noFill/>
          </a:ln>
        </p:spPr>
        <p:txBody>
          <a:bodyPr anchorCtr="0" anchor="ctr"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5" name="Google Shape;105;p24"/>
          <p:cNvSpPr txBox="1"/>
          <p:nvPr>
            <p:ph idx="2" type="body"/>
          </p:nvPr>
        </p:nvSpPr>
        <p:spPr>
          <a:xfrm>
            <a:off x="1154955" y="2895600"/>
            <a:ext cx="2793158" cy="312927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solidFill>
                  <a:schemeClr val="accent1"/>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6" name="Google Shape;106;p24"/>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4"/>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10" name="Shape 110"/>
        <p:cNvGrpSpPr/>
        <p:nvPr/>
      </p:nvGrpSpPr>
      <p:grpSpPr>
        <a:xfrm>
          <a:off x="0" y="0"/>
          <a:ext cx="0" cy="0"/>
          <a:chOff x="0" y="0"/>
          <a:chExt cx="0" cy="0"/>
        </a:xfrm>
      </p:grpSpPr>
      <p:grpSp>
        <p:nvGrpSpPr>
          <p:cNvPr id="111" name="Google Shape;111;p25"/>
          <p:cNvGrpSpPr/>
          <p:nvPr/>
        </p:nvGrpSpPr>
        <p:grpSpPr>
          <a:xfrm>
            <a:off x="0" y="-2373"/>
            <a:ext cx="12192000" cy="6867027"/>
            <a:chOff x="0" y="-2373"/>
            <a:chExt cx="12192000" cy="6867027"/>
          </a:xfrm>
        </p:grpSpPr>
        <p:sp>
          <p:nvSpPr>
            <p:cNvPr id="112" name="Google Shape;112;p2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5"/>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5"/>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5"/>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5"/>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5"/>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5"/>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5"/>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20" name="Google Shape;120;p25"/>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22" name="Google Shape;122;p25"/>
          <p:cNvSpPr txBox="1"/>
          <p:nvPr>
            <p:ph type="title"/>
          </p:nvPr>
        </p:nvSpPr>
        <p:spPr>
          <a:xfrm>
            <a:off x="1153907" y="1693332"/>
            <a:ext cx="3860260" cy="173566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5"/>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4" name="Google Shape;124;p25"/>
          <p:cNvSpPr txBox="1"/>
          <p:nvPr>
            <p:ph idx="1" type="body"/>
          </p:nvPr>
        </p:nvSpPr>
        <p:spPr>
          <a:xfrm>
            <a:off x="1154955"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solidFill>
                  <a:schemeClr val="accent1"/>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5" name="Google Shape;125;p25"/>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5"/>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29" name="Shape 129"/>
        <p:cNvGrpSpPr/>
        <p:nvPr/>
      </p:nvGrpSpPr>
      <p:grpSpPr>
        <a:xfrm>
          <a:off x="0" y="0"/>
          <a:ext cx="0" cy="0"/>
          <a:chOff x="0" y="0"/>
          <a:chExt cx="0" cy="0"/>
        </a:xfrm>
      </p:grpSpPr>
      <p:grpSp>
        <p:nvGrpSpPr>
          <p:cNvPr id="130" name="Google Shape;130;p26"/>
          <p:cNvGrpSpPr/>
          <p:nvPr/>
        </p:nvGrpSpPr>
        <p:grpSpPr>
          <a:xfrm>
            <a:off x="0" y="-2373"/>
            <a:ext cx="12192000" cy="6867027"/>
            <a:chOff x="0" y="-2373"/>
            <a:chExt cx="12192000" cy="6867027"/>
          </a:xfrm>
        </p:grpSpPr>
        <p:sp>
          <p:nvSpPr>
            <p:cNvPr id="131" name="Google Shape;131;p2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6"/>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6"/>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6"/>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6"/>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6"/>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6"/>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6"/>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9" name="Google Shape;139;p2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0" name="Google Shape;140;p26"/>
          <p:cNvSpPr txBox="1"/>
          <p:nvPr>
            <p:ph type="title"/>
          </p:nvPr>
        </p:nvSpPr>
        <p:spPr>
          <a:xfrm>
            <a:off x="1154956" y="4966674"/>
            <a:ext cx="882565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6"/>
          <p:cNvSpPr/>
          <p:nvPr>
            <p:ph idx="2" type="pic"/>
          </p:nvPr>
        </p:nvSpPr>
        <p:spPr>
          <a:xfrm>
            <a:off x="1154955" y="685800"/>
            <a:ext cx="8825658" cy="3429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42" name="Google Shape;142;p26"/>
          <p:cNvSpPr txBox="1"/>
          <p:nvPr>
            <p:ph idx="1" type="body"/>
          </p:nvPr>
        </p:nvSpPr>
        <p:spPr>
          <a:xfrm>
            <a:off x="1154956" y="5536665"/>
            <a:ext cx="882565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solidFill>
                  <a:schemeClr val="accent1"/>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43" name="Google Shape;143;p26"/>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6"/>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147" name="Shape 147"/>
        <p:cNvGrpSpPr/>
        <p:nvPr/>
      </p:nvGrpSpPr>
      <p:grpSpPr>
        <a:xfrm>
          <a:off x="0" y="0"/>
          <a:ext cx="0" cy="0"/>
          <a:chOff x="0" y="0"/>
          <a:chExt cx="0" cy="0"/>
        </a:xfrm>
      </p:grpSpPr>
      <p:grpSp>
        <p:nvGrpSpPr>
          <p:cNvPr id="148" name="Google Shape;148;p27"/>
          <p:cNvGrpSpPr/>
          <p:nvPr/>
        </p:nvGrpSpPr>
        <p:grpSpPr>
          <a:xfrm>
            <a:off x="0" y="-2373"/>
            <a:ext cx="12192000" cy="6867027"/>
            <a:chOff x="0" y="-2373"/>
            <a:chExt cx="12192000" cy="6867027"/>
          </a:xfrm>
        </p:grpSpPr>
        <p:sp>
          <p:nvSpPr>
            <p:cNvPr id="149" name="Google Shape;149;p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7"/>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7"/>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7"/>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7"/>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7"/>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7"/>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7"/>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57" name="Google Shape;157;p2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58" name="Google Shape;158;p27"/>
          <p:cNvSpPr txBox="1"/>
          <p:nvPr>
            <p:ph type="title"/>
          </p:nvPr>
        </p:nvSpPr>
        <p:spPr>
          <a:xfrm>
            <a:off x="1154954" y="1063416"/>
            <a:ext cx="8825659" cy="137975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7"/>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60" name="Google Shape;160;p27"/>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7"/>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164" name="Shape 164"/>
        <p:cNvGrpSpPr/>
        <p:nvPr/>
      </p:nvGrpSpPr>
      <p:grpSpPr>
        <a:xfrm>
          <a:off x="0" y="0"/>
          <a:ext cx="0" cy="0"/>
          <a:chOff x="0" y="0"/>
          <a:chExt cx="0" cy="0"/>
        </a:xfrm>
      </p:grpSpPr>
      <p:grpSp>
        <p:nvGrpSpPr>
          <p:cNvPr id="165" name="Google Shape;165;p28"/>
          <p:cNvGrpSpPr/>
          <p:nvPr/>
        </p:nvGrpSpPr>
        <p:grpSpPr>
          <a:xfrm>
            <a:off x="0" y="-2373"/>
            <a:ext cx="12192000" cy="6867027"/>
            <a:chOff x="0" y="-2373"/>
            <a:chExt cx="12192000" cy="6867027"/>
          </a:xfrm>
        </p:grpSpPr>
        <p:sp>
          <p:nvSpPr>
            <p:cNvPr id="166" name="Google Shape;166;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8"/>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8"/>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8"/>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8"/>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8"/>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8"/>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74" name="Google Shape;174;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75" name="Google Shape;175;p28"/>
          <p:cNvSpPr txBox="1"/>
          <p:nvPr/>
        </p:nvSpPr>
        <p:spPr>
          <a:xfrm>
            <a:off x="9719438" y="2631815"/>
            <a:ext cx="801912" cy="156966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9600" u="none" cap="none" strike="noStrike">
                <a:solidFill>
                  <a:schemeClr val="accent1"/>
                </a:solidFill>
                <a:latin typeface="Arial"/>
                <a:ea typeface="Arial"/>
                <a:cs typeface="Arial"/>
                <a:sym typeface="Arial"/>
              </a:rPr>
              <a:t>”</a:t>
            </a:r>
            <a:endParaRPr/>
          </a:p>
        </p:txBody>
      </p:sp>
      <p:sp>
        <p:nvSpPr>
          <p:cNvPr id="176" name="Google Shape;176;p28"/>
          <p:cNvSpPr txBox="1"/>
          <p:nvPr/>
        </p:nvSpPr>
        <p:spPr>
          <a:xfrm>
            <a:off x="898295" y="591093"/>
            <a:ext cx="801912" cy="156966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9600" u="none" cap="none" strike="noStrike">
                <a:solidFill>
                  <a:schemeClr val="accent1"/>
                </a:solidFill>
                <a:latin typeface="Arial"/>
                <a:ea typeface="Arial"/>
                <a:cs typeface="Arial"/>
                <a:sym typeface="Arial"/>
              </a:rPr>
              <a:t>“</a:t>
            </a:r>
            <a:endParaRPr/>
          </a:p>
        </p:txBody>
      </p:sp>
      <p:sp>
        <p:nvSpPr>
          <p:cNvPr id="177" name="Google Shape;177;p28"/>
          <p:cNvSpPr txBox="1"/>
          <p:nvPr>
            <p:ph type="title"/>
          </p:nvPr>
        </p:nvSpPr>
        <p:spPr>
          <a:xfrm>
            <a:off x="1581878" y="980517"/>
            <a:ext cx="8453906" cy="2698249"/>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28"/>
          <p:cNvSpPr txBox="1"/>
          <p:nvPr>
            <p:ph idx="1" type="body"/>
          </p:nvPr>
        </p:nvSpPr>
        <p:spPr>
          <a:xfrm>
            <a:off x="1945945" y="3678766"/>
            <a:ext cx="7725772"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chemeClr val="accent1"/>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79" name="Google Shape;179;p28"/>
          <p:cNvSpPr txBox="1"/>
          <p:nvPr>
            <p:ph idx="2" type="body"/>
          </p:nvPr>
        </p:nvSpPr>
        <p:spPr>
          <a:xfrm>
            <a:off x="1154954" y="4350657"/>
            <a:ext cx="8825659"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80" name="Google Shape;180;p28"/>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28"/>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184" name="Shape 184"/>
        <p:cNvGrpSpPr/>
        <p:nvPr/>
      </p:nvGrpSpPr>
      <p:grpSpPr>
        <a:xfrm>
          <a:off x="0" y="0"/>
          <a:ext cx="0" cy="0"/>
          <a:chOff x="0" y="0"/>
          <a:chExt cx="0" cy="0"/>
        </a:xfrm>
      </p:grpSpPr>
      <p:grpSp>
        <p:nvGrpSpPr>
          <p:cNvPr id="185" name="Google Shape;185;p29"/>
          <p:cNvGrpSpPr/>
          <p:nvPr/>
        </p:nvGrpSpPr>
        <p:grpSpPr>
          <a:xfrm>
            <a:off x="0" y="-2373"/>
            <a:ext cx="12192000" cy="6867027"/>
            <a:chOff x="0" y="-2373"/>
            <a:chExt cx="12192000" cy="6867027"/>
          </a:xfrm>
        </p:grpSpPr>
        <p:sp>
          <p:nvSpPr>
            <p:cNvPr id="186" name="Google Shape;186;p2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9"/>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9"/>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9"/>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9"/>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9"/>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9"/>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9"/>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94" name="Google Shape;194;p2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95" name="Google Shape;195;p29"/>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29"/>
          <p:cNvSpPr txBox="1"/>
          <p:nvPr>
            <p:ph idx="1" type="body"/>
          </p:nvPr>
        </p:nvSpPr>
        <p:spPr>
          <a:xfrm>
            <a:off x="1154954" y="5033068"/>
            <a:ext cx="882565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chemeClr val="accent1"/>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97" name="Google Shape;197;p29"/>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29"/>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2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01" name="Shape 201"/>
        <p:cNvGrpSpPr/>
        <p:nvPr/>
      </p:nvGrpSpPr>
      <p:grpSpPr>
        <a:xfrm>
          <a:off x="0" y="0"/>
          <a:ext cx="0" cy="0"/>
          <a:chOff x="0" y="0"/>
          <a:chExt cx="0" cy="0"/>
        </a:xfrm>
      </p:grpSpPr>
      <p:sp>
        <p:nvSpPr>
          <p:cNvPr id="202" name="Google Shape;202;p30"/>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30"/>
          <p:cNvSpPr txBox="1"/>
          <p:nvPr>
            <p:ph idx="1" type="body"/>
          </p:nvPr>
        </p:nvSpPr>
        <p:spPr>
          <a:xfrm>
            <a:off x="1154954" y="2617299"/>
            <a:ext cx="312916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04" name="Google Shape;204;p30"/>
          <p:cNvSpPr txBox="1"/>
          <p:nvPr>
            <p:ph idx="2" type="body"/>
          </p:nvPr>
        </p:nvSpPr>
        <p:spPr>
          <a:xfrm>
            <a:off x="1154954" y="3193561"/>
            <a:ext cx="3129168" cy="283349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05" name="Google Shape;205;p30"/>
          <p:cNvSpPr txBox="1"/>
          <p:nvPr>
            <p:ph idx="3" type="body"/>
          </p:nvPr>
        </p:nvSpPr>
        <p:spPr>
          <a:xfrm>
            <a:off x="4512721" y="2603502"/>
            <a:ext cx="3145380"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06" name="Google Shape;206;p30"/>
          <p:cNvSpPr txBox="1"/>
          <p:nvPr>
            <p:ph idx="4" type="body"/>
          </p:nvPr>
        </p:nvSpPr>
        <p:spPr>
          <a:xfrm>
            <a:off x="4512721" y="3193561"/>
            <a:ext cx="3145380" cy="2833495"/>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07" name="Google Shape;207;p30"/>
          <p:cNvSpPr txBox="1"/>
          <p:nvPr>
            <p:ph idx="5" type="body"/>
          </p:nvPr>
        </p:nvSpPr>
        <p:spPr>
          <a:xfrm>
            <a:off x="7886700" y="2617299"/>
            <a:ext cx="3161029" cy="576261"/>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08" name="Google Shape;208;p30"/>
          <p:cNvSpPr txBox="1"/>
          <p:nvPr>
            <p:ph idx="6" type="body"/>
          </p:nvPr>
        </p:nvSpPr>
        <p:spPr>
          <a:xfrm>
            <a:off x="7886700" y="3193561"/>
            <a:ext cx="3164719" cy="2833493"/>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209" name="Google Shape;209;p30"/>
          <p:cNvCxnSpPr/>
          <p:nvPr/>
        </p:nvCxnSpPr>
        <p:spPr>
          <a:xfrm>
            <a:off x="4403971" y="2569633"/>
            <a:ext cx="0" cy="3492499"/>
          </a:xfrm>
          <a:prstGeom prst="straightConnector1">
            <a:avLst/>
          </a:prstGeom>
          <a:noFill/>
          <a:ln cap="flat" cmpd="sng" w="12700">
            <a:solidFill>
              <a:schemeClr val="accent1">
                <a:alpha val="40784"/>
              </a:schemeClr>
            </a:solidFill>
            <a:prstDash val="solid"/>
            <a:round/>
            <a:headEnd len="sm" w="sm" type="none"/>
            <a:tailEnd len="sm" w="sm" type="none"/>
          </a:ln>
        </p:spPr>
      </p:cxnSp>
      <p:cxnSp>
        <p:nvCxnSpPr>
          <p:cNvPr id="210" name="Google Shape;210;p30"/>
          <p:cNvCxnSpPr/>
          <p:nvPr/>
        </p:nvCxnSpPr>
        <p:spPr>
          <a:xfrm>
            <a:off x="7772401" y="2569633"/>
            <a:ext cx="0" cy="3492499"/>
          </a:xfrm>
          <a:prstGeom prst="straightConnector1">
            <a:avLst/>
          </a:prstGeom>
          <a:noFill/>
          <a:ln cap="flat" cmpd="sng" w="12700">
            <a:solidFill>
              <a:schemeClr val="accent1">
                <a:alpha val="40784"/>
              </a:schemeClr>
            </a:solidFill>
            <a:prstDash val="solid"/>
            <a:round/>
            <a:headEnd len="sm" w="sm" type="none"/>
            <a:tailEnd len="sm" w="sm" type="none"/>
          </a:ln>
        </p:spPr>
      </p:cxnSp>
      <p:sp>
        <p:nvSpPr>
          <p:cNvPr id="211" name="Google Shape;211;p30"/>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30"/>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14" name="Shape 214"/>
        <p:cNvGrpSpPr/>
        <p:nvPr/>
      </p:nvGrpSpPr>
      <p:grpSpPr>
        <a:xfrm>
          <a:off x="0" y="0"/>
          <a:ext cx="0" cy="0"/>
          <a:chOff x="0" y="0"/>
          <a:chExt cx="0" cy="0"/>
        </a:xfrm>
      </p:grpSpPr>
      <p:sp>
        <p:nvSpPr>
          <p:cNvPr id="215" name="Google Shape;215;p31"/>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31"/>
          <p:cNvSpPr txBox="1"/>
          <p:nvPr>
            <p:ph idx="1" type="body"/>
          </p:nvPr>
        </p:nvSpPr>
        <p:spPr>
          <a:xfrm>
            <a:off x="1154952" y="4532845"/>
            <a:ext cx="305043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17" name="Google Shape;217;p31"/>
          <p:cNvSpPr/>
          <p:nvPr>
            <p:ph idx="2" type="pic"/>
          </p:nvPr>
        </p:nvSpPr>
        <p:spPr>
          <a:xfrm>
            <a:off x="1334552" y="2603500"/>
            <a:ext cx="2691242"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18" name="Google Shape;218;p31"/>
          <p:cNvSpPr txBox="1"/>
          <p:nvPr>
            <p:ph idx="3" type="body"/>
          </p:nvPr>
        </p:nvSpPr>
        <p:spPr>
          <a:xfrm>
            <a:off x="1154953" y="5109107"/>
            <a:ext cx="3050437" cy="9179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19" name="Google Shape;219;p31"/>
          <p:cNvSpPr txBox="1"/>
          <p:nvPr>
            <p:ph idx="4" type="body"/>
          </p:nvPr>
        </p:nvSpPr>
        <p:spPr>
          <a:xfrm>
            <a:off x="4572537" y="4532846"/>
            <a:ext cx="3046766" cy="651156"/>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20" name="Google Shape;220;p31"/>
          <p:cNvSpPr/>
          <p:nvPr>
            <p:ph idx="5" type="pic"/>
          </p:nvPr>
        </p:nvSpPr>
        <p:spPr>
          <a:xfrm>
            <a:off x="4748463" y="2603500"/>
            <a:ext cx="2691241"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21" name="Google Shape;221;p31"/>
          <p:cNvSpPr txBox="1"/>
          <p:nvPr>
            <p:ph idx="6" type="body"/>
          </p:nvPr>
        </p:nvSpPr>
        <p:spPr>
          <a:xfrm>
            <a:off x="4568865" y="5184002"/>
            <a:ext cx="3050438" cy="84305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22" name="Google Shape;222;p31"/>
          <p:cNvSpPr txBox="1"/>
          <p:nvPr>
            <p:ph idx="7" type="body"/>
          </p:nvPr>
        </p:nvSpPr>
        <p:spPr>
          <a:xfrm>
            <a:off x="7983434" y="4532847"/>
            <a:ext cx="3050438" cy="651154"/>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23" name="Google Shape;223;p31"/>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24" name="Google Shape;224;p31"/>
          <p:cNvSpPr txBox="1"/>
          <p:nvPr>
            <p:ph idx="9" type="body"/>
          </p:nvPr>
        </p:nvSpPr>
        <p:spPr>
          <a:xfrm>
            <a:off x="7983434" y="5184001"/>
            <a:ext cx="3050437" cy="84305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225" name="Google Shape;225;p31"/>
          <p:cNvCxnSpPr/>
          <p:nvPr/>
        </p:nvCxnSpPr>
        <p:spPr>
          <a:xfrm>
            <a:off x="4388153" y="2603500"/>
            <a:ext cx="0" cy="3517594"/>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26" name="Google Shape;226;p31"/>
          <p:cNvCxnSpPr/>
          <p:nvPr/>
        </p:nvCxnSpPr>
        <p:spPr>
          <a:xfrm>
            <a:off x="7801905" y="2603500"/>
            <a:ext cx="0" cy="3492500"/>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27" name="Google Shape;227;p31"/>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31"/>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0" name="Shape 230"/>
        <p:cNvGrpSpPr/>
        <p:nvPr/>
      </p:nvGrpSpPr>
      <p:grpSpPr>
        <a:xfrm>
          <a:off x="0" y="0"/>
          <a:ext cx="0" cy="0"/>
          <a:chOff x="0" y="0"/>
          <a:chExt cx="0" cy="0"/>
        </a:xfrm>
      </p:grpSpPr>
      <p:sp>
        <p:nvSpPr>
          <p:cNvPr id="231" name="Google Shape;231;p32"/>
          <p:cNvSpPr txBox="1"/>
          <p:nvPr>
            <p:ph type="title"/>
          </p:nvPr>
        </p:nvSpPr>
        <p:spPr>
          <a:xfrm>
            <a:off x="1154953" y="973668"/>
            <a:ext cx="8825660" cy="70696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32"/>
          <p:cNvSpPr txBox="1"/>
          <p:nvPr>
            <p:ph idx="1" type="body"/>
          </p:nvPr>
        </p:nvSpPr>
        <p:spPr>
          <a:xfrm rot="5400000">
            <a:off x="3827511" y="-69056"/>
            <a:ext cx="3416300" cy="876141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33" name="Google Shape;233;p32"/>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32"/>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236" name="Shape 236"/>
        <p:cNvGrpSpPr/>
        <p:nvPr/>
      </p:nvGrpSpPr>
      <p:grpSpPr>
        <a:xfrm>
          <a:off x="0" y="0"/>
          <a:ext cx="0" cy="0"/>
          <a:chOff x="0" y="0"/>
          <a:chExt cx="0" cy="0"/>
        </a:xfrm>
      </p:grpSpPr>
      <p:grpSp>
        <p:nvGrpSpPr>
          <p:cNvPr id="237" name="Google Shape;237;p33"/>
          <p:cNvGrpSpPr/>
          <p:nvPr/>
        </p:nvGrpSpPr>
        <p:grpSpPr>
          <a:xfrm>
            <a:off x="0" y="-2373"/>
            <a:ext cx="12192000" cy="6867027"/>
            <a:chOff x="0" y="-2373"/>
            <a:chExt cx="12192000" cy="6867027"/>
          </a:xfrm>
        </p:grpSpPr>
        <p:sp>
          <p:nvSpPr>
            <p:cNvPr id="238" name="Google Shape;238;p33"/>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3"/>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3"/>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3"/>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3"/>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3"/>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3"/>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3"/>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3"/>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47" name="Google Shape;247;p3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48" name="Google Shape;248;p33"/>
          <p:cNvSpPr txBox="1"/>
          <p:nvPr>
            <p:ph type="title"/>
          </p:nvPr>
        </p:nvSpPr>
        <p:spPr>
          <a:xfrm rot="5400000">
            <a:off x="6909428" y="2945796"/>
            <a:ext cx="4748589" cy="1413933"/>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33"/>
          <p:cNvSpPr txBox="1"/>
          <p:nvPr>
            <p:ph idx="1" type="body"/>
          </p:nvPr>
        </p:nvSpPr>
        <p:spPr>
          <a:xfrm rot="5400000">
            <a:off x="1904432" y="528990"/>
            <a:ext cx="4748590" cy="6247546"/>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50" name="Google Shape;250;p33"/>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33"/>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3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16"/>
          <p:cNvGrpSpPr/>
          <p:nvPr/>
        </p:nvGrpSpPr>
        <p:grpSpPr>
          <a:xfrm>
            <a:off x="0" y="-2373"/>
            <a:ext cx="12192000" cy="6867027"/>
            <a:chOff x="0" y="-2373"/>
            <a:chExt cx="12192000" cy="6867027"/>
          </a:xfrm>
        </p:grpSpPr>
        <p:sp>
          <p:nvSpPr>
            <p:cNvPr id="11" name="Google Shape;11;p16"/>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6"/>
            <p:cNvSpPr/>
            <p:nvPr/>
          </p:nvSpPr>
          <p:spPr>
            <a:xfrm>
              <a:off x="3220" y="2667000"/>
              <a:ext cx="4191000" cy="4191000"/>
            </a:xfrm>
            <a:prstGeom prst="ellipse">
              <a:avLst/>
            </a:prstGeom>
            <a:gradFill>
              <a:gsLst>
                <a:gs pos="0">
                  <a:srgbClr val="F7F7F7">
                    <a:alpha val="10980"/>
                  </a:srgbClr>
                </a:gs>
                <a:gs pos="36000">
                  <a:srgbClr val="F7F7F7">
                    <a:alpha val="9803"/>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6"/>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6"/>
            <p:cNvSpPr/>
            <p:nvPr/>
          </p:nvSpPr>
          <p:spPr>
            <a:xfrm>
              <a:off x="8609012" y="1676400"/>
              <a:ext cx="2819400" cy="2819400"/>
            </a:xfrm>
            <a:prstGeom prst="ellipse">
              <a:avLst/>
            </a:prstGeom>
            <a:gradFill>
              <a:gsLst>
                <a:gs pos="0">
                  <a:srgbClr val="F7F7F7">
                    <a:alpha val="6666"/>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6"/>
            <p:cNvSpPr/>
            <p:nvPr/>
          </p:nvSpPr>
          <p:spPr>
            <a:xfrm>
              <a:off x="7999412" y="-2373"/>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6"/>
            <p:cNvSpPr/>
            <p:nvPr/>
          </p:nvSpPr>
          <p:spPr>
            <a:xfrm>
              <a:off x="8609012" y="5874054"/>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6"/>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6"/>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9" name="Google Shape;19;p1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0" name="Google Shape;20;p16"/>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1" name="Google Shape;21;p16"/>
          <p:cNvSpPr txBox="1"/>
          <p:nvPr>
            <p:ph idx="1" type="body"/>
          </p:nvPr>
        </p:nvSpPr>
        <p:spPr>
          <a:xfrm>
            <a:off x="1154955" y="2603500"/>
            <a:ext cx="8761412" cy="3416300"/>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22" name="Google Shape;22;p16"/>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1" i="0" sz="1000" u="none" cap="none" strike="noStrike">
                <a:solidFill>
                  <a:schemeClr val="accen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3" name="Google Shape;23;p16"/>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1000" u="none" cap="none" strike="noStrike">
                <a:solidFill>
                  <a:schemeClr val="accen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4" name="Google Shape;24;p1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counseling.org/resources/aca-code-of-ethics.pdf" TargetMode="External"/><Relationship Id="rId4" Type="http://schemas.openxmlformats.org/officeDocument/2006/relationships/hyperlink" Target="https://doi-org.lopes.idm.oclc.org/10.1037/0000298-002"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doi-org.lopes.idm.oclc.org/10.1080/15332985.2019.1666078" TargetMode="External"/><Relationship Id="rId4" Type="http://schemas.openxmlformats.org/officeDocument/2006/relationships/hyperlink" Target="about:blank" TargetMode="External"/><Relationship Id="rId5" Type="http://schemas.openxmlformats.org/officeDocument/2006/relationships/hyperlink" Target="about:blank" TargetMode="External"/><Relationship Id="rId6" Type="http://schemas.openxmlformats.org/officeDocument/2006/relationships/hyperlink" Target="about:blan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
          <p:cNvSpPr txBox="1"/>
          <p:nvPr>
            <p:ph type="ctrTitle"/>
          </p:nvPr>
        </p:nvSpPr>
        <p:spPr>
          <a:xfrm>
            <a:off x="1365970" y="1209822"/>
            <a:ext cx="8825658" cy="1626218"/>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2"/>
              </a:buClr>
              <a:buSzPts val="5400"/>
              <a:buFont typeface="Times New Roman"/>
              <a:buNone/>
            </a:pPr>
            <a:r>
              <a:rPr lang="en-US">
                <a:latin typeface="Times New Roman"/>
                <a:ea typeface="Times New Roman"/>
                <a:cs typeface="Times New Roman"/>
                <a:sym typeface="Times New Roman"/>
              </a:rPr>
              <a:t>Domestic Violence Group For Non-Offenders</a:t>
            </a:r>
            <a:endParaRPr>
              <a:latin typeface="Times New Roman"/>
              <a:ea typeface="Times New Roman"/>
              <a:cs typeface="Times New Roman"/>
              <a:sym typeface="Times New Roman"/>
            </a:endParaRPr>
          </a:p>
        </p:txBody>
      </p:sp>
      <p:sp>
        <p:nvSpPr>
          <p:cNvPr id="259" name="Google Shape;259;p1"/>
          <p:cNvSpPr txBox="1"/>
          <p:nvPr>
            <p:ph idx="1" type="subTitle"/>
          </p:nvPr>
        </p:nvSpPr>
        <p:spPr>
          <a:xfrm>
            <a:off x="1365970" y="3235569"/>
            <a:ext cx="8825658" cy="2656449"/>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1440"/>
              <a:buNone/>
            </a:pPr>
            <a:r>
              <a:rPr lang="en-US"/>
              <a:t>							 </a:t>
            </a:r>
            <a:r>
              <a:rPr lang="en-US"/>
              <a:t>      </a:t>
            </a:r>
            <a:r>
              <a:rPr lang="en-US" sz="1700">
                <a:solidFill>
                  <a:schemeClr val="lt1"/>
                </a:solidFill>
                <a:latin typeface="Times New Roman"/>
                <a:ea typeface="Times New Roman"/>
                <a:cs typeface="Times New Roman"/>
                <a:sym typeface="Times New Roman"/>
              </a:rPr>
              <a:t>DESTINY </a:t>
            </a:r>
            <a:endParaRPr sz="1700"/>
          </a:p>
          <a:p>
            <a:pPr indent="0" lvl="0" marL="0" rtl="0" algn="l">
              <a:lnSpc>
                <a:spcPct val="115000"/>
              </a:lnSpc>
              <a:spcBef>
                <a:spcPts val="0"/>
              </a:spcBef>
              <a:spcAft>
                <a:spcPts val="0"/>
              </a:spcAft>
              <a:buSzPts val="1440"/>
              <a:buNone/>
            </a:pPr>
            <a:r>
              <a:rPr lang="en-US" sz="1700">
                <a:solidFill>
                  <a:schemeClr val="lt1"/>
                </a:solidFill>
                <a:latin typeface="Times New Roman"/>
                <a:ea typeface="Times New Roman"/>
                <a:cs typeface="Times New Roman"/>
                <a:sym typeface="Times New Roman"/>
              </a:rPr>
              <a:t>COLLEGE of HUMANITIES AND SOCIAL SCIENCES, GRAND CANYON UNIVERSITY</a:t>
            </a:r>
            <a:endParaRPr sz="1700"/>
          </a:p>
          <a:p>
            <a:pPr indent="0" lvl="0" marL="0" rtl="0" algn="l">
              <a:lnSpc>
                <a:spcPct val="115000"/>
              </a:lnSpc>
              <a:spcBef>
                <a:spcPts val="1000"/>
              </a:spcBef>
              <a:spcAft>
                <a:spcPts val="0"/>
              </a:spcAft>
              <a:buSzPts val="1440"/>
              <a:buNone/>
            </a:pPr>
            <a:r>
              <a:rPr lang="en-US" sz="1700">
                <a:solidFill>
                  <a:schemeClr val="lt1"/>
                </a:solidFill>
                <a:latin typeface="Times New Roman"/>
                <a:ea typeface="Times New Roman"/>
                <a:cs typeface="Times New Roman"/>
                <a:sym typeface="Times New Roman"/>
              </a:rPr>
              <a:t>						CNL-520: GROUP COUNSELING</a:t>
            </a:r>
            <a:endParaRPr sz="1700"/>
          </a:p>
          <a:p>
            <a:pPr indent="0" lvl="0" marL="0" rtl="0" algn="l">
              <a:lnSpc>
                <a:spcPct val="115000"/>
              </a:lnSpc>
              <a:spcBef>
                <a:spcPts val="1000"/>
              </a:spcBef>
              <a:spcAft>
                <a:spcPts val="0"/>
              </a:spcAft>
              <a:buSzPts val="1440"/>
              <a:buNone/>
            </a:pPr>
            <a:r>
              <a:rPr lang="en-US" sz="1700">
                <a:solidFill>
                  <a:schemeClr val="lt1"/>
                </a:solidFill>
                <a:latin typeface="Times New Roman"/>
                <a:ea typeface="Times New Roman"/>
                <a:cs typeface="Times New Roman"/>
                <a:sym typeface="Times New Roman"/>
              </a:rPr>
              <a:t>							  TANISHA GUY PH.D</a:t>
            </a:r>
            <a:endParaRPr sz="1700"/>
          </a:p>
          <a:p>
            <a:pPr indent="0" lvl="0" marL="0" rtl="0" algn="l">
              <a:lnSpc>
                <a:spcPct val="115000"/>
              </a:lnSpc>
              <a:spcBef>
                <a:spcPts val="1000"/>
              </a:spcBef>
              <a:spcAft>
                <a:spcPts val="0"/>
              </a:spcAft>
              <a:buSzPts val="1440"/>
              <a:buNone/>
            </a:pPr>
            <a:r>
              <a:rPr lang="en-US" sz="1700">
                <a:solidFill>
                  <a:schemeClr val="lt1"/>
                </a:solidFill>
                <a:latin typeface="Times New Roman"/>
                <a:ea typeface="Times New Roman"/>
                <a:cs typeface="Times New Roman"/>
                <a:sym typeface="Times New Roman"/>
              </a:rPr>
              <a:t>							  JANUARY 18, 2023</a:t>
            </a:r>
            <a:endParaRPr sz="1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Type of Group</a:t>
            </a:r>
            <a:endParaRPr>
              <a:latin typeface="Times New Roman"/>
              <a:ea typeface="Times New Roman"/>
              <a:cs typeface="Times New Roman"/>
              <a:sym typeface="Times New Roman"/>
            </a:endParaRPr>
          </a:p>
        </p:txBody>
      </p:sp>
      <p:sp>
        <p:nvSpPr>
          <p:cNvPr id="266" name="Google Shape;266;p2"/>
          <p:cNvSpPr txBox="1"/>
          <p:nvPr>
            <p:ph idx="1" type="body"/>
          </p:nvPr>
        </p:nvSpPr>
        <p:spPr>
          <a:xfrm>
            <a:off x="1154953" y="2434688"/>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US">
                <a:solidFill>
                  <a:schemeClr val="dk1"/>
                </a:solidFill>
                <a:latin typeface="Times New Roman"/>
                <a:ea typeface="Times New Roman"/>
                <a:cs typeface="Times New Roman"/>
                <a:sym typeface="Times New Roman"/>
              </a:rPr>
              <a:t>Psychotherapy Group </a:t>
            </a:r>
            <a:endParaRPr/>
          </a:p>
          <a:p>
            <a:pPr indent="-285750" lvl="1" marL="742950" rtl="0" algn="l">
              <a:spcBef>
                <a:spcPts val="1000"/>
              </a:spcBef>
              <a:spcAft>
                <a:spcPts val="0"/>
              </a:spcAft>
              <a:buSzPts val="1280"/>
              <a:buChar char="►"/>
            </a:pPr>
            <a:r>
              <a:rPr lang="en-US">
                <a:solidFill>
                  <a:schemeClr val="dk1"/>
                </a:solidFill>
                <a:latin typeface="Times New Roman"/>
                <a:ea typeface="Times New Roman"/>
                <a:cs typeface="Times New Roman"/>
                <a:sym typeface="Times New Roman"/>
              </a:rPr>
              <a:t>Utilizes self-awareness of feelings, behaviors and conscious/unconscious thoughts. </a:t>
            </a:r>
            <a:endParaRPr/>
          </a:p>
          <a:p>
            <a:pPr indent="-285750" lvl="1" marL="742950" rtl="0" algn="l">
              <a:spcBef>
                <a:spcPts val="1000"/>
              </a:spcBef>
              <a:spcAft>
                <a:spcPts val="0"/>
              </a:spcAft>
              <a:buSzPts val="1280"/>
              <a:buChar char="►"/>
            </a:pPr>
            <a:r>
              <a:rPr lang="en-US">
                <a:solidFill>
                  <a:schemeClr val="dk1"/>
                </a:solidFill>
                <a:latin typeface="Times New Roman"/>
                <a:ea typeface="Times New Roman"/>
                <a:cs typeface="Times New Roman"/>
                <a:sym typeface="Times New Roman"/>
              </a:rPr>
              <a:t>Provides confrontation, comfort and reconstruction of behaviors based upon past life experiences (Corey et al, 2018). </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Reasoning</a:t>
            </a:r>
            <a:r>
              <a:rPr lang="en-US"/>
              <a:t> </a:t>
            </a:r>
            <a:endParaRPr/>
          </a:p>
        </p:txBody>
      </p:sp>
      <p:sp>
        <p:nvSpPr>
          <p:cNvPr id="273" name="Google Shape;273;p3"/>
          <p:cNvSpPr txBox="1"/>
          <p:nvPr>
            <p:ph idx="1" type="body"/>
          </p:nvPr>
        </p:nvSpPr>
        <p:spPr>
          <a:xfrm>
            <a:off x="1154954" y="2392485"/>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US">
                <a:solidFill>
                  <a:schemeClr val="dk1"/>
                </a:solidFill>
                <a:latin typeface="Times New Roman"/>
                <a:ea typeface="Times New Roman"/>
                <a:cs typeface="Times New Roman"/>
                <a:sym typeface="Times New Roman"/>
              </a:rPr>
              <a:t>Psychotherapy is an effective treatment for individuals that endured domestic violence, anxiety, depression and eating disorders (Corey et al., 2018,). </a:t>
            </a:r>
            <a:endParaRPr>
              <a:solidFill>
                <a:schemeClr val="dk1"/>
              </a:solidFill>
              <a:latin typeface="Times New Roman"/>
              <a:ea typeface="Times New Roman"/>
              <a:cs typeface="Times New Roman"/>
              <a:sym typeface="Times New Roman"/>
            </a:endParaRPr>
          </a:p>
          <a:p>
            <a:pPr indent="-285750" lvl="1" marL="742950" rtl="0" algn="l">
              <a:spcBef>
                <a:spcPts val="1000"/>
              </a:spcBef>
              <a:spcAft>
                <a:spcPts val="0"/>
              </a:spcAft>
              <a:buSzPts val="1280"/>
              <a:buChar char="►"/>
            </a:pPr>
            <a:r>
              <a:rPr lang="en-US">
                <a:solidFill>
                  <a:schemeClr val="dk1"/>
                </a:solidFill>
                <a:latin typeface="Times New Roman"/>
                <a:ea typeface="Times New Roman"/>
                <a:cs typeface="Times New Roman"/>
                <a:sym typeface="Times New Roman"/>
              </a:rPr>
              <a:t>Treating domestic violence survivors would require theoretical approaches that are utilized within the psychotherapy scope of treatment.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Population Serving</a:t>
            </a:r>
            <a:endParaRPr>
              <a:latin typeface="Times New Roman"/>
              <a:ea typeface="Times New Roman"/>
              <a:cs typeface="Times New Roman"/>
              <a:sym typeface="Times New Roman"/>
            </a:endParaRPr>
          </a:p>
        </p:txBody>
      </p:sp>
      <p:sp>
        <p:nvSpPr>
          <p:cNvPr id="280" name="Google Shape;280;p4"/>
          <p:cNvSpPr txBox="1"/>
          <p:nvPr>
            <p:ph idx="1" type="body"/>
          </p:nvPr>
        </p:nvSpPr>
        <p:spPr>
          <a:xfrm>
            <a:off x="1154954" y="2420620"/>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US">
                <a:solidFill>
                  <a:schemeClr val="dk1"/>
                </a:solidFill>
                <a:latin typeface="Times New Roman"/>
                <a:ea typeface="Times New Roman"/>
                <a:cs typeface="Times New Roman"/>
                <a:sym typeface="Times New Roman"/>
              </a:rPr>
              <a:t>Domestic Violence Group for Non-Offenders</a:t>
            </a:r>
            <a:endParaRPr/>
          </a:p>
          <a:p>
            <a:pPr indent="-285750" lvl="1" marL="742950" rtl="0" algn="l">
              <a:spcBef>
                <a:spcPts val="1000"/>
              </a:spcBef>
              <a:spcAft>
                <a:spcPts val="0"/>
              </a:spcAft>
              <a:buSzPts val="1280"/>
              <a:buChar char="►"/>
            </a:pPr>
            <a:r>
              <a:rPr lang="en-US">
                <a:solidFill>
                  <a:schemeClr val="dk1"/>
                </a:solidFill>
                <a:latin typeface="Times New Roman"/>
                <a:ea typeface="Times New Roman"/>
                <a:cs typeface="Times New Roman"/>
                <a:sym typeface="Times New Roman"/>
              </a:rPr>
              <a:t>Brain development may be altered due to Domestic Violence. </a:t>
            </a:r>
            <a:endParaRPr/>
          </a:p>
          <a:p>
            <a:pPr indent="-285750" lvl="1" marL="742950" rtl="0" algn="l">
              <a:spcBef>
                <a:spcPts val="1000"/>
              </a:spcBef>
              <a:spcAft>
                <a:spcPts val="0"/>
              </a:spcAft>
              <a:buSzPts val="1280"/>
              <a:buChar char="►"/>
            </a:pPr>
            <a:r>
              <a:rPr lang="en-US">
                <a:solidFill>
                  <a:schemeClr val="dk1"/>
                </a:solidFill>
                <a:latin typeface="Times New Roman"/>
                <a:ea typeface="Times New Roman"/>
                <a:cs typeface="Times New Roman"/>
                <a:sym typeface="Times New Roman"/>
              </a:rPr>
              <a:t>Individuals of all genders can be affected.</a:t>
            </a:r>
            <a:endParaRPr/>
          </a:p>
          <a:p>
            <a:pPr indent="-285750" lvl="1" marL="742950" rtl="0" algn="l">
              <a:spcBef>
                <a:spcPts val="1000"/>
              </a:spcBef>
              <a:spcAft>
                <a:spcPts val="0"/>
              </a:spcAft>
              <a:buSzPts val="1280"/>
              <a:buChar char="►"/>
            </a:pPr>
            <a:r>
              <a:rPr lang="en-US">
                <a:solidFill>
                  <a:schemeClr val="dk1"/>
                </a:solidFill>
                <a:latin typeface="Times New Roman"/>
                <a:ea typeface="Times New Roman"/>
                <a:cs typeface="Times New Roman"/>
                <a:sym typeface="Times New Roman"/>
              </a:rPr>
              <a:t>Individuals of all genders can be affected.</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5"/>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Domestic Violence or Interpersonal Violence</a:t>
            </a:r>
            <a:endParaRPr>
              <a:latin typeface="Times New Roman"/>
              <a:ea typeface="Times New Roman"/>
              <a:cs typeface="Times New Roman"/>
              <a:sym typeface="Times New Roman"/>
            </a:endParaRPr>
          </a:p>
        </p:txBody>
      </p:sp>
      <p:sp>
        <p:nvSpPr>
          <p:cNvPr id="287" name="Google Shape;287;p5"/>
          <p:cNvSpPr txBox="1"/>
          <p:nvPr>
            <p:ph idx="1" type="body"/>
          </p:nvPr>
        </p:nvSpPr>
        <p:spPr>
          <a:xfrm>
            <a:off x="1154953" y="2448755"/>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solidFill>
                  <a:schemeClr val="dk1"/>
                </a:solidFill>
                <a:latin typeface="Times New Roman"/>
                <a:ea typeface="Times New Roman"/>
                <a:cs typeface="Times New Roman"/>
                <a:sym typeface="Times New Roman"/>
              </a:rPr>
              <a:t>Domestic Violence is highly present within the daily lives of individuals within the United States.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Individuals between the ages of 12-70 can be affected.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Victims may suffer from Post-Traumatic Stress Disorder.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Anxiety or Depression may develop during or after the abuse. </a:t>
            </a:r>
            <a:endParaRPr/>
          </a:p>
          <a:p>
            <a:pPr indent="-251459" lvl="0" marL="342900" rtl="0" algn="l">
              <a:spcBef>
                <a:spcPts val="1000"/>
              </a:spcBef>
              <a:spcAft>
                <a:spcPts val="0"/>
              </a:spcAft>
              <a:buSzPts val="1440"/>
              <a:buNone/>
            </a:pPr>
            <a:r>
              <a:t/>
            </a:r>
            <a:endParaRPr>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6"/>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Cultural Consideration </a:t>
            </a:r>
            <a:endParaRPr>
              <a:latin typeface="Times New Roman"/>
              <a:ea typeface="Times New Roman"/>
              <a:cs typeface="Times New Roman"/>
              <a:sym typeface="Times New Roman"/>
            </a:endParaRPr>
          </a:p>
        </p:txBody>
      </p:sp>
      <p:sp>
        <p:nvSpPr>
          <p:cNvPr id="294" name="Google Shape;294;p6"/>
          <p:cNvSpPr txBox="1"/>
          <p:nvPr>
            <p:ph idx="1" type="body"/>
          </p:nvPr>
        </p:nvSpPr>
        <p:spPr>
          <a:xfrm>
            <a:off x="1154953" y="2406552"/>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solidFill>
                  <a:schemeClr val="dk1"/>
                </a:solidFill>
                <a:latin typeface="Times New Roman"/>
                <a:ea typeface="Times New Roman"/>
                <a:cs typeface="Times New Roman"/>
                <a:sym typeface="Times New Roman"/>
              </a:rPr>
              <a:t>Must view clients through a cultural lenses.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Provide a space for the client to provide education upon their culture.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Allow the client describe their story within their culture. </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7"/>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Number of Sessions</a:t>
            </a:r>
            <a:endParaRPr>
              <a:latin typeface="Times New Roman"/>
              <a:ea typeface="Times New Roman"/>
              <a:cs typeface="Times New Roman"/>
              <a:sym typeface="Times New Roman"/>
            </a:endParaRPr>
          </a:p>
        </p:txBody>
      </p:sp>
      <p:sp>
        <p:nvSpPr>
          <p:cNvPr id="301" name="Google Shape;301;p7"/>
          <p:cNvSpPr txBox="1"/>
          <p:nvPr>
            <p:ph idx="1" type="body"/>
          </p:nvPr>
        </p:nvSpPr>
        <p:spPr>
          <a:xfrm>
            <a:off x="1154953" y="2392485"/>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US">
                <a:latin typeface="Times New Roman"/>
                <a:ea typeface="Times New Roman"/>
                <a:cs typeface="Times New Roman"/>
                <a:sym typeface="Times New Roman"/>
              </a:rPr>
              <a:t>Short-Term Group Session</a:t>
            </a:r>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No more than 14 sessions. </a:t>
            </a:r>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Weekly Sessions. </a:t>
            </a:r>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Duration: 2 Hours. </a:t>
            </a:r>
            <a:endParaRPr>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8"/>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Number of Participants </a:t>
            </a:r>
            <a:endParaRPr>
              <a:latin typeface="Times New Roman"/>
              <a:ea typeface="Times New Roman"/>
              <a:cs typeface="Times New Roman"/>
              <a:sym typeface="Times New Roman"/>
            </a:endParaRPr>
          </a:p>
        </p:txBody>
      </p:sp>
      <p:sp>
        <p:nvSpPr>
          <p:cNvPr id="308" name="Google Shape;308;p8"/>
          <p:cNvSpPr txBox="1"/>
          <p:nvPr>
            <p:ph idx="1" type="body"/>
          </p:nvPr>
        </p:nvSpPr>
        <p:spPr>
          <a:xfrm>
            <a:off x="1154953" y="2392484"/>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latin typeface="Times New Roman"/>
                <a:ea typeface="Times New Roman"/>
                <a:cs typeface="Times New Roman"/>
                <a:sym typeface="Times New Roman"/>
              </a:rPr>
              <a:t>Small Group Session</a:t>
            </a:r>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Between the sizes of 5-8 members.</a:t>
            </a:r>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Over the age of 18. </a:t>
            </a:r>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Under the age of 55. </a:t>
            </a:r>
            <a:endParaRPr>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9"/>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Goals for the Counseling Group</a:t>
            </a:r>
            <a:endParaRPr>
              <a:latin typeface="Times New Roman"/>
              <a:ea typeface="Times New Roman"/>
              <a:cs typeface="Times New Roman"/>
              <a:sym typeface="Times New Roman"/>
            </a:endParaRPr>
          </a:p>
        </p:txBody>
      </p:sp>
      <p:sp>
        <p:nvSpPr>
          <p:cNvPr id="315" name="Google Shape;315;p9"/>
          <p:cNvSpPr txBox="1"/>
          <p:nvPr>
            <p:ph idx="1" type="body"/>
          </p:nvPr>
        </p:nvSpPr>
        <p:spPr>
          <a:xfrm>
            <a:off x="1154953" y="2519094"/>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latin typeface="Times New Roman"/>
                <a:ea typeface="Times New Roman"/>
                <a:cs typeface="Times New Roman"/>
                <a:sym typeface="Times New Roman"/>
              </a:rPr>
              <a:t>Create an environment that prospers healing as trauma from Domestic Violence is a emotional process to unravel. </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Create a sense of community and belonging. </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Locate their voice and power. </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Find purpose. </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10"/>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Theoretical Approach </a:t>
            </a:r>
            <a:endParaRPr>
              <a:latin typeface="Times New Roman"/>
              <a:ea typeface="Times New Roman"/>
              <a:cs typeface="Times New Roman"/>
              <a:sym typeface="Times New Roman"/>
            </a:endParaRPr>
          </a:p>
        </p:txBody>
      </p:sp>
      <p:sp>
        <p:nvSpPr>
          <p:cNvPr id="322" name="Google Shape;322;p10"/>
          <p:cNvSpPr txBox="1"/>
          <p:nvPr>
            <p:ph idx="1" type="body"/>
          </p:nvPr>
        </p:nvSpPr>
        <p:spPr>
          <a:xfrm>
            <a:off x="1154953" y="2505027"/>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latin typeface="Times New Roman"/>
                <a:ea typeface="Times New Roman"/>
                <a:cs typeface="Times New Roman"/>
                <a:sym typeface="Times New Roman"/>
              </a:rPr>
              <a:t>Cognitive Behavioral Therapy allows for the counselor to help the client analyze their beliefs and thought process through their behavior (Howard &amp; Arbaugh, 2019). </a:t>
            </a:r>
            <a:endParaRPr sz="1600">
              <a:latin typeface="Times New Roman"/>
              <a:ea typeface="Times New Roman"/>
              <a:cs typeface="Times New Roman"/>
              <a:sym typeface="Times New Roman"/>
            </a:endParaRPr>
          </a:p>
          <a:p>
            <a:pPr indent="-285750" lvl="1" marL="742950" rtl="0" algn="l">
              <a:spcBef>
                <a:spcPts val="1000"/>
              </a:spcBef>
              <a:spcAft>
                <a:spcPts val="0"/>
              </a:spcAft>
              <a:buSzPts val="1280"/>
              <a:buChar char="►"/>
            </a:pPr>
            <a:r>
              <a:rPr lang="en-US">
                <a:latin typeface="Times New Roman"/>
                <a:ea typeface="Times New Roman"/>
                <a:cs typeface="Times New Roman"/>
                <a:sym typeface="Times New Roman"/>
              </a:rPr>
              <a:t>Focus is on the future with the acknowledgement of past life experiences.</a:t>
            </a:r>
            <a:endParaRPr/>
          </a:p>
          <a:p>
            <a:pPr indent="-204469" lvl="1" marL="742950" rtl="0" algn="l">
              <a:spcBef>
                <a:spcPts val="1000"/>
              </a:spcBef>
              <a:spcAft>
                <a:spcPts val="0"/>
              </a:spcAft>
              <a:buSzPts val="1280"/>
              <a:buNone/>
            </a:pPr>
            <a:r>
              <a:t/>
            </a:r>
            <a:endParaRPr>
              <a:latin typeface="Times New Roman"/>
              <a:ea typeface="Times New Roman"/>
              <a:cs typeface="Times New Roman"/>
              <a:sym typeface="Times New Roman"/>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Feminist Therapy allows for the counselor to analyze the historical oppression within society with the consideration of race, sexuality, gender and age (Howard &amp; Arbaugh, 2019).</a:t>
            </a:r>
            <a:endParaRPr sz="1600">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1"/>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Ethical Considerations</a:t>
            </a:r>
            <a:endParaRPr>
              <a:latin typeface="Times New Roman"/>
              <a:ea typeface="Times New Roman"/>
              <a:cs typeface="Times New Roman"/>
              <a:sym typeface="Times New Roman"/>
            </a:endParaRPr>
          </a:p>
        </p:txBody>
      </p:sp>
      <p:sp>
        <p:nvSpPr>
          <p:cNvPr id="329" name="Google Shape;329;p11"/>
          <p:cNvSpPr txBox="1"/>
          <p:nvPr>
            <p:ph idx="1" type="body"/>
          </p:nvPr>
        </p:nvSpPr>
        <p:spPr>
          <a:xfrm>
            <a:off x="1154953" y="2476890"/>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latin typeface="Times New Roman"/>
                <a:ea typeface="Times New Roman"/>
                <a:cs typeface="Times New Roman"/>
                <a:sym typeface="Times New Roman"/>
              </a:rPr>
              <a:t>Informed Consent is vital for success within the group sessions.</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Confidentiality is essential and especially in the case of domestic violence survivors. </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Follow ethical standards by the American Counseling Association and state licensure board. </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Mandated reporting for abuse to others or themselves. </a:t>
            </a:r>
            <a:endParaRPr sz="1600">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2"/>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Screening Questions </a:t>
            </a:r>
            <a:endParaRPr>
              <a:latin typeface="Times New Roman"/>
              <a:ea typeface="Times New Roman"/>
              <a:cs typeface="Times New Roman"/>
              <a:sym typeface="Times New Roman"/>
            </a:endParaRPr>
          </a:p>
        </p:txBody>
      </p:sp>
      <p:sp>
        <p:nvSpPr>
          <p:cNvPr id="336" name="Google Shape;336;p12"/>
          <p:cNvSpPr txBox="1"/>
          <p:nvPr>
            <p:ph idx="1" type="body"/>
          </p:nvPr>
        </p:nvSpPr>
        <p:spPr>
          <a:xfrm>
            <a:off x="1154953" y="2519095"/>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latin typeface="Times New Roman"/>
                <a:ea typeface="Times New Roman"/>
                <a:cs typeface="Times New Roman"/>
                <a:sym typeface="Times New Roman"/>
              </a:rPr>
              <a:t>Analyze the age of the group members. </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Nationality of the members.</a:t>
            </a:r>
            <a:endParaRPr/>
          </a:p>
          <a:p>
            <a:pPr indent="-342900" lvl="0" marL="342900" rtl="0" algn="l">
              <a:spcBef>
                <a:spcPts val="1000"/>
              </a:spcBef>
              <a:spcAft>
                <a:spcPts val="0"/>
              </a:spcAft>
              <a:buSzPts val="1280"/>
              <a:buChar char="►"/>
            </a:pPr>
            <a:r>
              <a:rPr lang="en-US" sz="1600">
                <a:latin typeface="Times New Roman"/>
                <a:ea typeface="Times New Roman"/>
                <a:cs typeface="Times New Roman"/>
                <a:sym typeface="Times New Roman"/>
              </a:rPr>
              <a:t>Martial status. </a:t>
            </a:r>
            <a:endParaRPr/>
          </a:p>
          <a:p>
            <a:pPr indent="-251459" lvl="0" marL="342900" rtl="0" algn="l">
              <a:spcBef>
                <a:spcPts val="1000"/>
              </a:spcBef>
              <a:spcAft>
                <a:spcPts val="0"/>
              </a:spcAft>
              <a:buSzPts val="1440"/>
              <a:buNone/>
            </a:pPr>
            <a:r>
              <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3"/>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Screening Questions Continued. </a:t>
            </a:r>
            <a:endParaRPr>
              <a:latin typeface="Times New Roman"/>
              <a:ea typeface="Times New Roman"/>
              <a:cs typeface="Times New Roman"/>
              <a:sym typeface="Times New Roman"/>
            </a:endParaRPr>
          </a:p>
        </p:txBody>
      </p:sp>
      <p:sp>
        <p:nvSpPr>
          <p:cNvPr id="343" name="Google Shape;343;p13"/>
          <p:cNvSpPr txBox="1"/>
          <p:nvPr>
            <p:ph idx="1" type="body"/>
          </p:nvPr>
        </p:nvSpPr>
        <p:spPr>
          <a:xfrm>
            <a:off x="1154954" y="2490958"/>
            <a:ext cx="8761412" cy="3416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280"/>
              <a:buChar char="►"/>
            </a:pPr>
            <a:r>
              <a:rPr lang="en-US" sz="1600">
                <a:solidFill>
                  <a:schemeClr val="dk1"/>
                </a:solidFill>
                <a:latin typeface="Times New Roman"/>
                <a:ea typeface="Times New Roman"/>
                <a:cs typeface="Times New Roman"/>
                <a:sym typeface="Times New Roman"/>
              </a:rPr>
              <a:t>Determine if each individual prefers same-sex groups or co-sex groups.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Analyze for past traumas.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Previous Mental Health History. </a:t>
            </a:r>
            <a:endParaRPr/>
          </a:p>
          <a:p>
            <a:pPr indent="-342900" lvl="0" marL="342900" rtl="0" algn="l">
              <a:spcBef>
                <a:spcPts val="1000"/>
              </a:spcBef>
              <a:spcAft>
                <a:spcPts val="0"/>
              </a:spcAft>
              <a:buSzPts val="1280"/>
              <a:buChar char="►"/>
            </a:pPr>
            <a:r>
              <a:rPr lang="en-US" sz="1600">
                <a:solidFill>
                  <a:schemeClr val="dk1"/>
                </a:solidFill>
                <a:latin typeface="Times New Roman"/>
                <a:ea typeface="Times New Roman"/>
                <a:cs typeface="Times New Roman"/>
                <a:sym typeface="Times New Roman"/>
              </a:rPr>
              <a:t>Medical Conditions that they need me to be aware of. </a:t>
            </a:r>
            <a:endParaRPr/>
          </a:p>
          <a:p>
            <a:pPr indent="-251459" lvl="0" marL="342900" rtl="0" algn="l">
              <a:spcBef>
                <a:spcPts val="1000"/>
              </a:spcBef>
              <a:spcAft>
                <a:spcPts val="0"/>
              </a:spcAft>
              <a:buSzPts val="144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4"/>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References</a:t>
            </a:r>
            <a:endParaRPr>
              <a:latin typeface="Times New Roman"/>
              <a:ea typeface="Times New Roman"/>
              <a:cs typeface="Times New Roman"/>
              <a:sym typeface="Times New Roman"/>
            </a:endParaRPr>
          </a:p>
        </p:txBody>
      </p:sp>
      <p:sp>
        <p:nvSpPr>
          <p:cNvPr id="349" name="Google Shape;349;p14"/>
          <p:cNvSpPr txBox="1"/>
          <p:nvPr>
            <p:ph idx="1" type="body"/>
          </p:nvPr>
        </p:nvSpPr>
        <p:spPr>
          <a:xfrm>
            <a:off x="1154953" y="2448755"/>
            <a:ext cx="8761412" cy="417712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80"/>
              <a:buNone/>
            </a:pPr>
            <a:r>
              <a:rPr lang="en-US" sz="1600">
                <a:solidFill>
                  <a:schemeClr val="dk1"/>
                </a:solidFill>
                <a:latin typeface="Times New Roman"/>
                <a:ea typeface="Times New Roman"/>
                <a:cs typeface="Times New Roman"/>
                <a:sym typeface="Times New Roman"/>
              </a:rPr>
              <a:t>American Counseling Association. (2014). </a:t>
            </a:r>
            <a:r>
              <a:rPr i="1" lang="en-US" sz="1600">
                <a:solidFill>
                  <a:schemeClr val="dk1"/>
                </a:solidFill>
                <a:latin typeface="Times New Roman"/>
                <a:ea typeface="Times New Roman"/>
                <a:cs typeface="Times New Roman"/>
                <a:sym typeface="Times New Roman"/>
              </a:rPr>
              <a:t>2014 ACA Code of Ethics</a:t>
            </a:r>
            <a:r>
              <a:rPr lang="en-US" sz="1600">
                <a:solidFill>
                  <a:schemeClr val="dk1"/>
                </a:solidFill>
                <a:latin typeface="Times New Roman"/>
                <a:ea typeface="Times New Roman"/>
                <a:cs typeface="Times New Roman"/>
                <a:sym typeface="Times New Roman"/>
              </a:rPr>
              <a:t>. </a:t>
            </a:r>
            <a:endParaRPr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rPr lang="en-US" sz="1600">
                <a:solidFill>
                  <a:schemeClr val="dk1"/>
                </a:solidFill>
                <a:latin typeface="Times New Roman"/>
                <a:ea typeface="Times New Roman"/>
                <a:cs typeface="Times New Roman"/>
                <a:sym typeface="Times New Roman"/>
              </a:rPr>
              <a:t>	</a:t>
            </a:r>
            <a:r>
              <a:rPr lang="en-US" sz="1600" u="sng">
                <a:solidFill>
                  <a:schemeClr val="dk1"/>
                </a:solidFill>
                <a:latin typeface="Times New Roman"/>
                <a:ea typeface="Times New Roman"/>
                <a:cs typeface="Times New Roman"/>
                <a:sym typeface="Times New Roman"/>
                <a:hlinkClick r:id="rId3">
                  <a:extLst>
                    <a:ext uri="{A12FA001-AC4F-418D-AE19-62706E023703}">
                      <ahyp:hlinkClr val="tx"/>
                    </a:ext>
                  </a:extLst>
                </a:hlinkClick>
              </a:rPr>
              <a:t>https://www.counseling.org/resources/aca-code-of-ethics.pdf</a:t>
            </a:r>
            <a:endParaRPr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t/>
            </a:r>
            <a:endParaRPr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rPr lang="en-US" sz="1600">
                <a:solidFill>
                  <a:schemeClr val="dk1"/>
                </a:solidFill>
                <a:latin typeface="Times New Roman"/>
                <a:ea typeface="Times New Roman"/>
                <a:cs typeface="Times New Roman"/>
                <a:sym typeface="Times New Roman"/>
              </a:rPr>
              <a:t>Corey M. S., Corey G., &amp; Corey C. (2018). </a:t>
            </a:r>
            <a:r>
              <a:rPr i="1" lang="en-US" sz="1600">
                <a:solidFill>
                  <a:schemeClr val="dk1"/>
                </a:solidFill>
                <a:latin typeface="Times New Roman"/>
                <a:ea typeface="Times New Roman"/>
                <a:cs typeface="Times New Roman"/>
                <a:sym typeface="Times New Roman"/>
              </a:rPr>
              <a:t>Groups: Process and practice (10th </a:t>
            </a:r>
            <a:endParaRPr i="1"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rPr i="1" lang="en-US" sz="1600">
                <a:solidFill>
                  <a:schemeClr val="dk1"/>
                </a:solidFill>
                <a:latin typeface="Times New Roman"/>
                <a:ea typeface="Times New Roman"/>
                <a:cs typeface="Times New Roman"/>
                <a:sym typeface="Times New Roman"/>
              </a:rPr>
              <a:t>	ed.)</a:t>
            </a:r>
            <a:r>
              <a:rPr lang="en-US" sz="1600">
                <a:solidFill>
                  <a:schemeClr val="dk1"/>
                </a:solidFill>
                <a:latin typeface="Times New Roman"/>
                <a:ea typeface="Times New Roman"/>
                <a:cs typeface="Times New Roman"/>
                <a:sym typeface="Times New Roman"/>
              </a:rPr>
              <a:t>. Cengage Learning. ISBN-13: 9781305865709</a:t>
            </a:r>
            <a:endParaRPr/>
          </a:p>
          <a:p>
            <a:pPr indent="0" lvl="0" marL="0" rtl="0" algn="l">
              <a:spcBef>
                <a:spcPts val="1000"/>
              </a:spcBef>
              <a:spcAft>
                <a:spcPts val="0"/>
              </a:spcAft>
              <a:buSzPts val="1280"/>
              <a:buNone/>
            </a:pPr>
            <a:r>
              <a:t/>
            </a:r>
            <a:endParaRPr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rPr lang="en-US" sz="1600">
                <a:solidFill>
                  <a:schemeClr val="dk1"/>
                </a:solidFill>
                <a:latin typeface="Times New Roman"/>
                <a:ea typeface="Times New Roman"/>
                <a:cs typeface="Times New Roman"/>
                <a:sym typeface="Times New Roman"/>
              </a:rPr>
              <a:t>Guyer, A. E., Beard, S. J., &amp; Venticinque, J. S. (2023). Brain development during adolescence and early </a:t>
            </a:r>
            <a:endParaRPr/>
          </a:p>
          <a:p>
            <a:pPr indent="0" lvl="0" marL="0" rtl="0" algn="l">
              <a:spcBef>
                <a:spcPts val="1000"/>
              </a:spcBef>
              <a:spcAft>
                <a:spcPts val="0"/>
              </a:spcAft>
              <a:buSzPts val="1280"/>
              <a:buNone/>
            </a:pPr>
            <a:r>
              <a:rPr lang="en-US" sz="1600">
                <a:solidFill>
                  <a:schemeClr val="dk1"/>
                </a:solidFill>
                <a:latin typeface="Times New Roman"/>
                <a:ea typeface="Times New Roman"/>
                <a:cs typeface="Times New Roman"/>
                <a:sym typeface="Times New Roman"/>
              </a:rPr>
              <a:t>	adulthood. In L. J. Crockett, G. Carlo, &amp; J. E. Schulenberg (Eds.), APA handbook of adolescent and </a:t>
            </a:r>
            <a:endParaRPr/>
          </a:p>
          <a:p>
            <a:pPr indent="0" lvl="0" marL="0" rtl="0" algn="l">
              <a:spcBef>
                <a:spcPts val="1000"/>
              </a:spcBef>
              <a:spcAft>
                <a:spcPts val="0"/>
              </a:spcAft>
              <a:buSzPts val="1280"/>
              <a:buNone/>
            </a:pPr>
            <a:r>
              <a:rPr lang="en-US" sz="1600">
                <a:solidFill>
                  <a:schemeClr val="dk1"/>
                </a:solidFill>
                <a:latin typeface="Times New Roman"/>
                <a:ea typeface="Times New Roman"/>
                <a:cs typeface="Times New Roman"/>
                <a:sym typeface="Times New Roman"/>
              </a:rPr>
              <a:t>	young adult development. (pp. 21–37). </a:t>
            </a:r>
            <a:r>
              <a:rPr i="1" lang="en-US" sz="1600">
                <a:solidFill>
                  <a:schemeClr val="dk1"/>
                </a:solidFill>
                <a:latin typeface="Times New Roman"/>
                <a:ea typeface="Times New Roman"/>
                <a:cs typeface="Times New Roman"/>
                <a:sym typeface="Times New Roman"/>
              </a:rPr>
              <a:t>American Psychological Association</a:t>
            </a:r>
            <a:r>
              <a:rPr lang="en-US" sz="1600">
                <a:solidFill>
                  <a:schemeClr val="dk1"/>
                </a:solidFill>
                <a:latin typeface="Times New Roman"/>
                <a:ea typeface="Times New Roman"/>
                <a:cs typeface="Times New Roman"/>
                <a:sym typeface="Times New Roman"/>
              </a:rPr>
              <a:t>. </a:t>
            </a:r>
            <a:endParaRPr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rPr lang="en-US" sz="1600">
                <a:solidFill>
                  <a:schemeClr val="dk1"/>
                </a:solidFill>
                <a:latin typeface="Times New Roman"/>
                <a:ea typeface="Times New Roman"/>
                <a:cs typeface="Times New Roman"/>
                <a:sym typeface="Times New Roman"/>
              </a:rPr>
              <a:t>	</a:t>
            </a:r>
            <a:r>
              <a:rPr lang="en-US" sz="16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https://doi-org.lopes.idm.oclc.org/10.1037/0000298-002</a:t>
            </a:r>
            <a:endParaRPr sz="1600">
              <a:solidFill>
                <a:schemeClr val="dk1"/>
              </a:solidFill>
              <a:latin typeface="Times New Roman"/>
              <a:ea typeface="Times New Roman"/>
              <a:cs typeface="Times New Roman"/>
              <a:sym typeface="Times New Roman"/>
            </a:endParaRPr>
          </a:p>
          <a:p>
            <a:pPr indent="0" lvl="0" marL="0" rtl="0" algn="l">
              <a:spcBef>
                <a:spcPts val="1000"/>
              </a:spcBef>
              <a:spcAft>
                <a:spcPts val="0"/>
              </a:spcAft>
              <a:buSzPts val="1280"/>
              <a:buNone/>
            </a:pPr>
            <a:r>
              <a:t/>
            </a:r>
            <a:endParaRPr sz="1600">
              <a:latin typeface="Times New Roman"/>
              <a:ea typeface="Times New Roman"/>
              <a:cs typeface="Times New Roman"/>
              <a:sym typeface="Times New Roman"/>
            </a:endParaRPr>
          </a:p>
          <a:p>
            <a:pPr indent="0" lvl="0" marL="0" rtl="0" algn="l">
              <a:spcBef>
                <a:spcPts val="1000"/>
              </a:spcBef>
              <a:spcAft>
                <a:spcPts val="0"/>
              </a:spcAft>
              <a:buSzPts val="1280"/>
              <a:buNone/>
            </a:pPr>
            <a:r>
              <a:t/>
            </a:r>
            <a:endParaRPr sz="1600">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15"/>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Times New Roman"/>
              <a:buNone/>
            </a:pPr>
            <a:r>
              <a:rPr lang="en-US">
                <a:latin typeface="Times New Roman"/>
                <a:ea typeface="Times New Roman"/>
                <a:cs typeface="Times New Roman"/>
                <a:sym typeface="Times New Roman"/>
              </a:rPr>
              <a:t>References</a:t>
            </a:r>
            <a:endParaRPr>
              <a:latin typeface="Times New Roman"/>
              <a:ea typeface="Times New Roman"/>
              <a:cs typeface="Times New Roman"/>
              <a:sym typeface="Times New Roman"/>
            </a:endParaRPr>
          </a:p>
        </p:txBody>
      </p:sp>
      <p:sp>
        <p:nvSpPr>
          <p:cNvPr id="356" name="Google Shape;356;p15"/>
          <p:cNvSpPr txBox="1"/>
          <p:nvPr>
            <p:ph idx="1" type="body"/>
          </p:nvPr>
        </p:nvSpPr>
        <p:spPr>
          <a:xfrm>
            <a:off x="1154954" y="2321169"/>
            <a:ext cx="9747507" cy="436098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Howard, S., &amp; Arbaugh, D. K. (2019). Counseling survivors of domestic violence: Theoretically </a:t>
            </a:r>
            <a:endParaRPr/>
          </a:p>
          <a:p>
            <a:pPr indent="0" lvl="0" marL="0" rtl="0" algn="l">
              <a:spcBef>
                <a:spcPts val="100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	integrated approaches. </a:t>
            </a:r>
            <a:r>
              <a:rPr i="1" lang="en-US" sz="1900">
                <a:solidFill>
                  <a:schemeClr val="dk1"/>
                </a:solidFill>
                <a:latin typeface="Times New Roman"/>
                <a:ea typeface="Times New Roman"/>
                <a:cs typeface="Times New Roman"/>
                <a:sym typeface="Times New Roman"/>
              </a:rPr>
              <a:t>Social Work in Mental Health</a:t>
            </a:r>
            <a:r>
              <a:rPr lang="en-US" sz="1900">
                <a:solidFill>
                  <a:schemeClr val="dk1"/>
                </a:solidFill>
                <a:latin typeface="Times New Roman"/>
                <a:ea typeface="Times New Roman"/>
                <a:cs typeface="Times New Roman"/>
                <a:sym typeface="Times New Roman"/>
              </a:rPr>
              <a:t>, </a:t>
            </a:r>
            <a:r>
              <a:rPr i="1" lang="en-US" sz="1900">
                <a:solidFill>
                  <a:schemeClr val="dk1"/>
                </a:solidFill>
                <a:latin typeface="Times New Roman"/>
                <a:ea typeface="Times New Roman"/>
                <a:cs typeface="Times New Roman"/>
                <a:sym typeface="Times New Roman"/>
              </a:rPr>
              <a:t>17</a:t>
            </a:r>
            <a:r>
              <a:rPr lang="en-US" sz="1900">
                <a:solidFill>
                  <a:schemeClr val="dk1"/>
                </a:solidFill>
                <a:latin typeface="Times New Roman"/>
                <a:ea typeface="Times New Roman"/>
                <a:cs typeface="Times New Roman"/>
                <a:sym typeface="Times New Roman"/>
              </a:rPr>
              <a:t>(6), 703–722. </a:t>
            </a:r>
            <a:endParaRPr sz="19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	</a:t>
            </a:r>
            <a:r>
              <a:rPr lang="en-US" sz="1900" u="sng">
                <a:solidFill>
                  <a:srgbClr val="36A7E9"/>
                </a:solidFill>
                <a:latin typeface="Times New Roman"/>
                <a:ea typeface="Times New Roman"/>
                <a:cs typeface="Times New Roman"/>
                <a:sym typeface="Times New Roman"/>
                <a:hlinkClick r:id="rId3">
                  <a:extLst>
                    <a:ext uri="{A12FA001-AC4F-418D-AE19-62706E023703}">
                      <ahyp:hlinkClr val="tx"/>
                    </a:ext>
                  </a:extLst>
                </a:hlinkClick>
              </a:rPr>
              <a:t>https://doi-org.lopes.idm.oclc.org/10.1080/15332985.2019.1666078</a:t>
            </a:r>
            <a:endParaRPr sz="1900">
              <a:solidFill>
                <a:srgbClr val="36A7E9"/>
              </a:solidFill>
              <a:latin typeface="Times New Roman"/>
              <a:ea typeface="Times New Roman"/>
              <a:cs typeface="Times New Roman"/>
              <a:sym typeface="Times New Roman"/>
            </a:endParaRPr>
          </a:p>
          <a:p>
            <a:pPr indent="0" lvl="0" marL="0" rtl="0" algn="l">
              <a:spcBef>
                <a:spcPts val="1000"/>
              </a:spcBef>
              <a:spcAft>
                <a:spcPts val="0"/>
              </a:spcAft>
              <a:buClr>
                <a:srgbClr val="ACD433"/>
              </a:buClr>
              <a:buSzPct val="80000"/>
              <a:buNone/>
            </a:pPr>
            <a:r>
              <a:t/>
            </a:r>
            <a:endParaRPr sz="19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Østergård, O. K., Frandsen, C. R., &amp; Valbak, K. (2022). Psychological mindedness, </a:t>
            </a:r>
            <a:endParaRPr/>
          </a:p>
          <a:p>
            <a:pPr indent="0" lvl="0" marL="0" rtl="0" algn="l">
              <a:spcBef>
                <a:spcPts val="100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	personality structure, and outcomes in short-term group analytic psychotherapy. </a:t>
            </a:r>
            <a:endParaRPr/>
          </a:p>
          <a:p>
            <a:pPr indent="0" lvl="0" marL="0" rtl="0" algn="l">
              <a:spcBef>
                <a:spcPts val="100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	</a:t>
            </a:r>
            <a:r>
              <a:rPr i="1" lang="en-US" sz="1900">
                <a:solidFill>
                  <a:schemeClr val="dk1"/>
                </a:solidFill>
                <a:latin typeface="Times New Roman"/>
                <a:ea typeface="Times New Roman"/>
                <a:cs typeface="Times New Roman"/>
                <a:sym typeface="Times New Roman"/>
              </a:rPr>
              <a:t>International Journal of Group Psychotherapy</a:t>
            </a:r>
            <a:r>
              <a:rPr lang="en-US" sz="1900">
                <a:solidFill>
                  <a:schemeClr val="dk1"/>
                </a:solidFill>
                <a:latin typeface="Times New Roman"/>
                <a:ea typeface="Times New Roman"/>
                <a:cs typeface="Times New Roman"/>
                <a:sym typeface="Times New Roman"/>
              </a:rPr>
              <a:t>, </a:t>
            </a:r>
            <a:r>
              <a:rPr i="1" lang="en-US" sz="1900">
                <a:solidFill>
                  <a:schemeClr val="dk1"/>
                </a:solidFill>
                <a:latin typeface="Times New Roman"/>
                <a:ea typeface="Times New Roman"/>
                <a:cs typeface="Times New Roman"/>
                <a:sym typeface="Times New Roman"/>
              </a:rPr>
              <a:t>72</a:t>
            </a:r>
            <a:r>
              <a:rPr lang="en-US" sz="1900">
                <a:solidFill>
                  <a:schemeClr val="dk1"/>
                </a:solidFill>
                <a:latin typeface="Times New Roman"/>
                <a:ea typeface="Times New Roman"/>
                <a:cs typeface="Times New Roman"/>
                <a:sym typeface="Times New Roman"/>
              </a:rPr>
              <a:t>(2), 113–142</a:t>
            </a:r>
            <a:r>
              <a:rPr lang="en-US" sz="19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 </a:t>
            </a:r>
            <a:endParaRPr sz="19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rgbClr val="ACD433"/>
              </a:buClr>
              <a:buSzPct val="80000"/>
              <a:buNone/>
            </a:pPr>
            <a:r>
              <a:rPr lang="en-US" sz="1900">
                <a:solidFill>
                  <a:schemeClr val="dk1"/>
                </a:solidFill>
                <a:latin typeface="Times New Roman"/>
                <a:ea typeface="Times New Roman"/>
                <a:cs typeface="Times New Roman"/>
                <a:sym typeface="Times New Roman"/>
              </a:rPr>
              <a:t>	</a:t>
            </a:r>
            <a:r>
              <a:rPr lang="en-US" sz="1900" u="sng">
                <a:solidFill>
                  <a:schemeClr val="dk1"/>
                </a:solidFill>
                <a:latin typeface="Times New Roman"/>
                <a:ea typeface="Times New Roman"/>
                <a:cs typeface="Times New Roman"/>
                <a:sym typeface="Times New Roman"/>
                <a:hlinkClick r:id="rId5">
                  <a:extLst>
                    <a:ext uri="{A12FA001-AC4F-418D-AE19-62706E023703}">
                      <ahyp:hlinkClr val="tx"/>
                    </a:ext>
                  </a:extLst>
                </a:hlinkClick>
              </a:rPr>
              <a:t>https://doi-org.lopes.idm.oclc.org/10.1080/00207284.2022.2062364</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rgbClr val="3F3F3F"/>
              </a:buClr>
              <a:buSzPct val="100000"/>
              <a:buNone/>
            </a:pPr>
            <a:r>
              <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rgbClr val="3F3F3F"/>
              </a:buClr>
              <a:buSzPct val="100000"/>
              <a:buNone/>
            </a:pPr>
            <a:r>
              <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Tsavoussis. A., Stawicki P. S., Stoicea. N., &amp; Papadimos J. T. (2014). Child-</a:t>
            </a:r>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	</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	witnessed domestic violence and its adverse effects on brain development: a call for societal self-</a:t>
            </a:r>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	</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	examination and awareness. </a:t>
            </a:r>
            <a:r>
              <a:rPr i="1" lang="en-US" sz="1900">
                <a:solidFill>
                  <a:schemeClr val="dk1"/>
                </a:solidFill>
                <a:latin typeface="Times New Roman"/>
                <a:ea typeface="Times New Roman"/>
                <a:cs typeface="Times New Roman"/>
                <a:sym typeface="Times New Roman"/>
              </a:rPr>
              <a:t>Frontiers in Public Health</a:t>
            </a:r>
            <a:r>
              <a:rPr lang="en-US" sz="1900">
                <a:solidFill>
                  <a:schemeClr val="dk1"/>
                </a:solidFill>
                <a:latin typeface="Times New Roman"/>
                <a:ea typeface="Times New Roman"/>
                <a:cs typeface="Times New Roman"/>
                <a:sym typeface="Times New Roman"/>
              </a:rPr>
              <a:t>, </a:t>
            </a:r>
            <a:r>
              <a:rPr i="1" lang="en-US" sz="1900">
                <a:solidFill>
                  <a:schemeClr val="dk1"/>
                </a:solidFill>
                <a:latin typeface="Times New Roman"/>
                <a:ea typeface="Times New Roman"/>
                <a:cs typeface="Times New Roman"/>
                <a:sym typeface="Times New Roman"/>
              </a:rPr>
              <a:t>2</a:t>
            </a:r>
            <a:r>
              <a:rPr lang="en-US" sz="1900">
                <a:solidFill>
                  <a:schemeClr val="dk1"/>
                </a:solidFill>
                <a:latin typeface="Times New Roman"/>
                <a:ea typeface="Times New Roman"/>
                <a:cs typeface="Times New Roman"/>
                <a:sym typeface="Times New Roman"/>
              </a:rPr>
              <a:t>. </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	</a:t>
            </a:r>
            <a:endParaRPr/>
          </a:p>
          <a:p>
            <a:pPr indent="0" lvl="0" marL="0" rtl="0" algn="l">
              <a:spcBef>
                <a:spcPts val="0"/>
              </a:spcBef>
              <a:spcAft>
                <a:spcPts val="0"/>
              </a:spcAft>
              <a:buClr>
                <a:schemeClr val="dk1"/>
              </a:buClr>
              <a:buSzPct val="100000"/>
              <a:buNone/>
            </a:pPr>
            <a:r>
              <a:rPr lang="en-US" sz="1900">
                <a:solidFill>
                  <a:schemeClr val="dk1"/>
                </a:solidFill>
                <a:latin typeface="Times New Roman"/>
                <a:ea typeface="Times New Roman"/>
                <a:cs typeface="Times New Roman"/>
                <a:sym typeface="Times New Roman"/>
              </a:rPr>
              <a:t>	</a:t>
            </a:r>
            <a:r>
              <a:rPr lang="en-US" sz="1900" u="sng">
                <a:solidFill>
                  <a:schemeClr val="dk1"/>
                </a:solidFill>
                <a:latin typeface="Times New Roman"/>
                <a:ea typeface="Times New Roman"/>
                <a:cs typeface="Times New Roman"/>
                <a:sym typeface="Times New Roman"/>
                <a:hlinkClick r:id="rId6">
                  <a:extLst>
                    <a:ext uri="{A12FA001-AC4F-418D-AE19-62706E023703}">
                      <ahyp:hlinkClr val="tx"/>
                    </a:ext>
                  </a:extLst>
                </a:hlinkClick>
              </a:rPr>
              <a:t>https://doi-org.lopes.idm.oclc.org/10.3389/fpubh.2014.00178</a:t>
            </a:r>
            <a:endParaRPr sz="1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rgbClr val="3F3F3F"/>
              </a:buClr>
              <a:buSzPct val="100000"/>
              <a:buNone/>
            </a:pPr>
            <a:r>
              <a:t/>
            </a:r>
            <a:endParaRPr sz="1200">
              <a:solidFill>
                <a:srgbClr val="000000"/>
              </a:solidFill>
              <a:latin typeface="Calibri"/>
              <a:ea typeface="Calibri"/>
              <a:cs typeface="Calibri"/>
              <a:sym typeface="Calibri"/>
            </a:endParaRPr>
          </a:p>
          <a:p>
            <a:pPr indent="0" lvl="0" marL="0" rtl="0" algn="l">
              <a:spcBef>
                <a:spcPts val="1000"/>
              </a:spcBef>
              <a:spcAft>
                <a:spcPts val="0"/>
              </a:spcAft>
              <a:buSzPct val="79999"/>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2023-01-17T16:22:10Z</dcterms:created>
  <dc:creator>Microsoft account</dc:creator>
</cp:coreProperties>
</file>